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02" r:id="rId4"/>
    <p:sldMasterId id="2147483815" r:id="rId5"/>
  </p:sldMasterIdLst>
  <p:notesMasterIdLst>
    <p:notesMasterId r:id="rId44"/>
  </p:notesMasterIdLst>
  <p:handoutMasterIdLst>
    <p:handoutMasterId r:id="rId45"/>
  </p:handoutMasterIdLst>
  <p:sldIdLst>
    <p:sldId id="327" r:id="rId6"/>
    <p:sldId id="267" r:id="rId7"/>
    <p:sldId id="268" r:id="rId8"/>
    <p:sldId id="330" r:id="rId9"/>
    <p:sldId id="337" r:id="rId10"/>
    <p:sldId id="333" r:id="rId11"/>
    <p:sldId id="334" r:id="rId12"/>
    <p:sldId id="322" r:id="rId13"/>
    <p:sldId id="336" r:id="rId14"/>
    <p:sldId id="339" r:id="rId15"/>
    <p:sldId id="335" r:id="rId16"/>
    <p:sldId id="356" r:id="rId17"/>
    <p:sldId id="269" r:id="rId18"/>
    <p:sldId id="357" r:id="rId19"/>
    <p:sldId id="316" r:id="rId20"/>
    <p:sldId id="317" r:id="rId21"/>
    <p:sldId id="318" r:id="rId22"/>
    <p:sldId id="340" r:id="rId23"/>
    <p:sldId id="341" r:id="rId24"/>
    <p:sldId id="325" r:id="rId25"/>
    <p:sldId id="326" r:id="rId26"/>
    <p:sldId id="344" r:id="rId27"/>
    <p:sldId id="350" r:id="rId28"/>
    <p:sldId id="351" r:id="rId29"/>
    <p:sldId id="352" r:id="rId30"/>
    <p:sldId id="359" r:id="rId31"/>
    <p:sldId id="360" r:id="rId32"/>
    <p:sldId id="358" r:id="rId33"/>
    <p:sldId id="362" r:id="rId34"/>
    <p:sldId id="346" r:id="rId35"/>
    <p:sldId id="347" r:id="rId36"/>
    <p:sldId id="348" r:id="rId37"/>
    <p:sldId id="349" r:id="rId38"/>
    <p:sldId id="353" r:id="rId39"/>
    <p:sldId id="354" r:id="rId40"/>
    <p:sldId id="283" r:id="rId41"/>
    <p:sldId id="314" r:id="rId42"/>
    <p:sldId id="256" r:id="rId43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 Section" id="{53865C76-B411-4B73-B965-89AF95CE49C3}">
          <p14:sldIdLst>
            <p14:sldId id="327"/>
            <p14:sldId id="267"/>
            <p14:sldId id="268"/>
          </p14:sldIdLst>
        </p14:section>
        <p14:section name="Review Section" id="{4A72146B-6B8F-9C40-9886-CFC52F3E8C18}">
          <p14:sldIdLst>
            <p14:sldId id="330"/>
            <p14:sldId id="337"/>
            <p14:sldId id="333"/>
            <p14:sldId id="334"/>
            <p14:sldId id="322"/>
            <p14:sldId id="336"/>
            <p14:sldId id="339"/>
            <p14:sldId id="335"/>
            <p14:sldId id="356"/>
          </p14:sldIdLst>
        </p14:section>
        <p14:section name="Overview Section" id="{4114D40D-38AD-384C-9980-9025872775B0}">
          <p14:sldIdLst>
            <p14:sldId id="269"/>
            <p14:sldId id="357"/>
            <p14:sldId id="316"/>
            <p14:sldId id="317"/>
            <p14:sldId id="318"/>
            <p14:sldId id="340"/>
            <p14:sldId id="341"/>
            <p14:sldId id="325"/>
            <p14:sldId id="326"/>
          </p14:sldIdLst>
        </p14:section>
        <p14:section name="OpenID Connect Section" id="{EB95E9DA-0EEE-1F44-8CB3-B571953107F1}">
          <p14:sldIdLst>
            <p14:sldId id="344"/>
            <p14:sldId id="350"/>
            <p14:sldId id="351"/>
            <p14:sldId id="352"/>
            <p14:sldId id="359"/>
            <p14:sldId id="360"/>
            <p14:sldId id="358"/>
            <p14:sldId id="362"/>
            <p14:sldId id="346"/>
          </p14:sldIdLst>
        </p14:section>
        <p14:section name="IdentityServer Section" id="{E0BFD2BF-6829-3140-99E9-D77514F3195C}">
          <p14:sldIdLst>
            <p14:sldId id="347"/>
            <p14:sldId id="348"/>
            <p14:sldId id="349"/>
            <p14:sldId id="353"/>
            <p14:sldId id="354"/>
            <p14:sldId id="283"/>
          </p14:sldIdLst>
        </p14:section>
        <p14:section name="Closing Section" id="{50C2A2C7-30C4-480F-904A-E8E4BE565615}">
          <p14:sldIdLst>
            <p14:sldId id="314"/>
            <p14:sldId id="2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69BB"/>
    <a:srgbClr val="124E8F"/>
    <a:srgbClr val="124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909" autoAdjust="0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656" y="1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98" d="100"/>
          <a:sy n="98" d="100"/>
        </p:scale>
        <p:origin x="3516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FE9256-C1F5-4F6A-A881-C4D5B8FE6F66}" type="doc">
      <dgm:prSet loTypeId="urn:microsoft.com/office/officeart/2005/8/layout/hierarchy4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CA55BE7-B301-CB40-BD90-988EDE500F70}">
      <dgm:prSet/>
      <dgm:spPr/>
      <dgm:t>
        <a:bodyPr/>
        <a:lstStyle/>
        <a:p>
          <a:r>
            <a:rPr lang="en-US" dirty="0" smtClean="0"/>
            <a:t>Application</a:t>
          </a:r>
          <a:endParaRPr lang="en-US" dirty="0"/>
        </a:p>
      </dgm:t>
    </dgm:pt>
    <dgm:pt modelId="{C2D8D059-0317-1243-BABA-FA8B49E4DD2F}" type="parTrans" cxnId="{84F724EB-EF19-874D-97A7-31FE250AE492}">
      <dgm:prSet/>
      <dgm:spPr/>
      <dgm:t>
        <a:bodyPr/>
        <a:lstStyle/>
        <a:p>
          <a:endParaRPr lang="en-US"/>
        </a:p>
      </dgm:t>
    </dgm:pt>
    <dgm:pt modelId="{B5F16B1A-FC40-7F47-856F-69A1E77E4026}" type="sibTrans" cxnId="{84F724EB-EF19-874D-97A7-31FE250AE492}">
      <dgm:prSet/>
      <dgm:spPr/>
      <dgm:t>
        <a:bodyPr/>
        <a:lstStyle/>
        <a:p>
          <a:endParaRPr lang="en-US"/>
        </a:p>
      </dgm:t>
    </dgm:pt>
    <dgm:pt modelId="{5B99AA50-50CE-7845-AB9B-38F3D08833CA}">
      <dgm:prSet/>
      <dgm:spPr/>
      <dgm:t>
        <a:bodyPr/>
        <a:lstStyle/>
        <a:p>
          <a:r>
            <a:rPr lang="en-US" dirty="0" smtClean="0"/>
            <a:t>Middleware</a:t>
          </a:r>
          <a:endParaRPr lang="en-US" dirty="0"/>
        </a:p>
      </dgm:t>
    </dgm:pt>
    <dgm:pt modelId="{7F61AA2C-E0B0-7243-965B-FBD62D3E2F93}" type="parTrans" cxnId="{E4A5C672-C0E8-C142-8E50-BFC25C7B5570}">
      <dgm:prSet/>
      <dgm:spPr/>
      <dgm:t>
        <a:bodyPr/>
        <a:lstStyle/>
        <a:p>
          <a:endParaRPr lang="en-US"/>
        </a:p>
      </dgm:t>
    </dgm:pt>
    <dgm:pt modelId="{831DA2C8-D649-1E4E-8F96-FA399CCBB38A}" type="sibTrans" cxnId="{E4A5C672-C0E8-C142-8E50-BFC25C7B5570}">
      <dgm:prSet/>
      <dgm:spPr/>
      <dgm:t>
        <a:bodyPr/>
        <a:lstStyle/>
        <a:p>
          <a:endParaRPr lang="en-US"/>
        </a:p>
      </dgm:t>
    </dgm:pt>
    <dgm:pt modelId="{17F7F301-4EA2-4043-BF16-49E84298A800}">
      <dgm:prSet/>
      <dgm:spPr>
        <a:solidFill>
          <a:schemeClr val="accent5"/>
        </a:solidFill>
      </dgm:spPr>
      <dgm:t>
        <a:bodyPr/>
        <a:lstStyle/>
        <a:p>
          <a:r>
            <a:rPr lang="en-US" dirty="0" smtClean="0"/>
            <a:t>Server</a:t>
          </a:r>
          <a:endParaRPr lang="en-US" dirty="0"/>
        </a:p>
      </dgm:t>
    </dgm:pt>
    <dgm:pt modelId="{C2FE844A-108B-9D44-A915-93E4515702DF}" type="parTrans" cxnId="{D8BA4275-03AC-8D4B-B548-A10D89AE4874}">
      <dgm:prSet/>
      <dgm:spPr/>
      <dgm:t>
        <a:bodyPr/>
        <a:lstStyle/>
        <a:p>
          <a:endParaRPr lang="en-US"/>
        </a:p>
      </dgm:t>
    </dgm:pt>
    <dgm:pt modelId="{D0BE8542-CB36-7740-AEB9-62B00E13C962}" type="sibTrans" cxnId="{D8BA4275-03AC-8D4B-B548-A10D89AE4874}">
      <dgm:prSet/>
      <dgm:spPr/>
      <dgm:t>
        <a:bodyPr/>
        <a:lstStyle/>
        <a:p>
          <a:endParaRPr lang="en-US"/>
        </a:p>
      </dgm:t>
    </dgm:pt>
    <dgm:pt modelId="{EE12385C-156C-C741-9005-2796D613ECF6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smtClean="0"/>
            <a:t>Host</a:t>
          </a:r>
          <a:endParaRPr lang="en-US"/>
        </a:p>
      </dgm:t>
    </dgm:pt>
    <dgm:pt modelId="{550B4419-F1FA-3C47-BB38-2F5279DA753E}" type="parTrans" cxnId="{F1394B07-2F3A-4D4E-8CC3-98F7975BEE56}">
      <dgm:prSet/>
      <dgm:spPr/>
      <dgm:t>
        <a:bodyPr/>
        <a:lstStyle/>
        <a:p>
          <a:endParaRPr lang="en-US"/>
        </a:p>
      </dgm:t>
    </dgm:pt>
    <dgm:pt modelId="{309F8F64-ADB1-4445-9384-1866A3CCEEDA}" type="sibTrans" cxnId="{F1394B07-2F3A-4D4E-8CC3-98F7975BEE56}">
      <dgm:prSet/>
      <dgm:spPr/>
      <dgm:t>
        <a:bodyPr/>
        <a:lstStyle/>
        <a:p>
          <a:endParaRPr lang="en-US"/>
        </a:p>
      </dgm:t>
    </dgm:pt>
    <dgm:pt modelId="{C1D586B8-BF3B-4F01-A05E-9F56CFA38688}" type="pres">
      <dgm:prSet presAssocID="{54FE9256-C1F5-4F6A-A881-C4D5B8FE6F66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AE3CF83-5B35-A948-8977-DD654B6D4967}" type="pres">
      <dgm:prSet presAssocID="{8CA55BE7-B301-CB40-BD90-988EDE500F70}" presName="vertOne" presStyleCnt="0"/>
      <dgm:spPr/>
    </dgm:pt>
    <dgm:pt modelId="{45FBC9C5-31EE-2648-8370-526A7F46921E}" type="pres">
      <dgm:prSet presAssocID="{8CA55BE7-B301-CB40-BD90-988EDE500F70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AE1C820-5ACF-664D-832F-2856A6B05426}" type="pres">
      <dgm:prSet presAssocID="{8CA55BE7-B301-CB40-BD90-988EDE500F70}" presName="parTransOne" presStyleCnt="0"/>
      <dgm:spPr/>
    </dgm:pt>
    <dgm:pt modelId="{A56359A6-4511-8142-A703-985DDC718570}" type="pres">
      <dgm:prSet presAssocID="{8CA55BE7-B301-CB40-BD90-988EDE500F70}" presName="horzOne" presStyleCnt="0"/>
      <dgm:spPr/>
    </dgm:pt>
    <dgm:pt modelId="{8FF14951-B216-8D46-94CB-1DB30E8AE5EF}" type="pres">
      <dgm:prSet presAssocID="{5B99AA50-50CE-7845-AB9B-38F3D08833CA}" presName="vertTwo" presStyleCnt="0"/>
      <dgm:spPr/>
    </dgm:pt>
    <dgm:pt modelId="{F1618481-6992-C149-8690-D9C8696E7056}" type="pres">
      <dgm:prSet presAssocID="{5B99AA50-50CE-7845-AB9B-38F3D08833CA}" presName="txTwo" presStyleLbl="node2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D9F5A14-E39E-354F-9B1E-C8A2FCA12286}" type="pres">
      <dgm:prSet presAssocID="{5B99AA50-50CE-7845-AB9B-38F3D08833CA}" presName="parTransTwo" presStyleCnt="0"/>
      <dgm:spPr/>
    </dgm:pt>
    <dgm:pt modelId="{32EE82EA-189A-F449-AA37-D94C8EB1B7A5}" type="pres">
      <dgm:prSet presAssocID="{5B99AA50-50CE-7845-AB9B-38F3D08833CA}" presName="horzTwo" presStyleCnt="0"/>
      <dgm:spPr/>
    </dgm:pt>
    <dgm:pt modelId="{E7EEC954-E48B-0340-8D59-7CBFD2D8D9A8}" type="pres">
      <dgm:prSet presAssocID="{17F7F301-4EA2-4043-BF16-49E84298A800}" presName="vertThree" presStyleCnt="0"/>
      <dgm:spPr/>
    </dgm:pt>
    <dgm:pt modelId="{8E048698-0442-B64F-9324-C96D9932989F}" type="pres">
      <dgm:prSet presAssocID="{17F7F301-4EA2-4043-BF16-49E84298A800}" presName="txThree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C1292D4-8FB9-B044-B6F1-BE1207CA2707}" type="pres">
      <dgm:prSet presAssocID="{17F7F301-4EA2-4043-BF16-49E84298A800}" presName="parTransThree" presStyleCnt="0"/>
      <dgm:spPr/>
    </dgm:pt>
    <dgm:pt modelId="{F3CB612A-7B03-8D4E-8B00-5EB725E7BA15}" type="pres">
      <dgm:prSet presAssocID="{17F7F301-4EA2-4043-BF16-49E84298A800}" presName="horzThree" presStyleCnt="0"/>
      <dgm:spPr/>
    </dgm:pt>
    <dgm:pt modelId="{9C444827-205E-8445-A35A-A20F960C0A30}" type="pres">
      <dgm:prSet presAssocID="{EE12385C-156C-C741-9005-2796D613ECF6}" presName="vertFour" presStyleCnt="0">
        <dgm:presLayoutVars>
          <dgm:chPref val="3"/>
        </dgm:presLayoutVars>
      </dgm:prSet>
      <dgm:spPr/>
    </dgm:pt>
    <dgm:pt modelId="{81B2D197-80E2-7849-8201-AB3CB9D296A0}" type="pres">
      <dgm:prSet presAssocID="{EE12385C-156C-C741-9005-2796D613ECF6}" presName="txFour" presStyleLbl="node4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03F2B5D-FDC4-8D44-BA75-55BACEC3BEBE}" type="pres">
      <dgm:prSet presAssocID="{EE12385C-156C-C741-9005-2796D613ECF6}" presName="horzFour" presStyleCnt="0"/>
      <dgm:spPr/>
    </dgm:pt>
  </dgm:ptLst>
  <dgm:cxnLst>
    <dgm:cxn modelId="{C44D869C-3C9F-934F-BE5C-5A7BD7405995}" type="presOf" srcId="{17F7F301-4EA2-4043-BF16-49E84298A800}" destId="{8E048698-0442-B64F-9324-C96D9932989F}" srcOrd="0" destOrd="0" presId="urn:microsoft.com/office/officeart/2005/8/layout/hierarchy4"/>
    <dgm:cxn modelId="{F1394B07-2F3A-4D4E-8CC3-98F7975BEE56}" srcId="{17F7F301-4EA2-4043-BF16-49E84298A800}" destId="{EE12385C-156C-C741-9005-2796D613ECF6}" srcOrd="0" destOrd="0" parTransId="{550B4419-F1FA-3C47-BB38-2F5279DA753E}" sibTransId="{309F8F64-ADB1-4445-9384-1866A3CCEEDA}"/>
    <dgm:cxn modelId="{7922B222-7258-F04F-86A9-AF8D502D258C}" type="presOf" srcId="{EE12385C-156C-C741-9005-2796D613ECF6}" destId="{81B2D197-80E2-7849-8201-AB3CB9D296A0}" srcOrd="0" destOrd="0" presId="urn:microsoft.com/office/officeart/2005/8/layout/hierarchy4"/>
    <dgm:cxn modelId="{84F724EB-EF19-874D-97A7-31FE250AE492}" srcId="{54FE9256-C1F5-4F6A-A881-C4D5B8FE6F66}" destId="{8CA55BE7-B301-CB40-BD90-988EDE500F70}" srcOrd="0" destOrd="0" parTransId="{C2D8D059-0317-1243-BABA-FA8B49E4DD2F}" sibTransId="{B5F16B1A-FC40-7F47-856F-69A1E77E4026}"/>
    <dgm:cxn modelId="{37576127-C070-194E-8219-ADF89D073B4E}" type="presOf" srcId="{54FE9256-C1F5-4F6A-A881-C4D5B8FE6F66}" destId="{C1D586B8-BF3B-4F01-A05E-9F56CFA38688}" srcOrd="0" destOrd="0" presId="urn:microsoft.com/office/officeart/2005/8/layout/hierarchy4"/>
    <dgm:cxn modelId="{E4A5C672-C0E8-C142-8E50-BFC25C7B5570}" srcId="{8CA55BE7-B301-CB40-BD90-988EDE500F70}" destId="{5B99AA50-50CE-7845-AB9B-38F3D08833CA}" srcOrd="0" destOrd="0" parTransId="{7F61AA2C-E0B0-7243-965B-FBD62D3E2F93}" sibTransId="{831DA2C8-D649-1E4E-8F96-FA399CCBB38A}"/>
    <dgm:cxn modelId="{D8BA4275-03AC-8D4B-B548-A10D89AE4874}" srcId="{5B99AA50-50CE-7845-AB9B-38F3D08833CA}" destId="{17F7F301-4EA2-4043-BF16-49E84298A800}" srcOrd="0" destOrd="0" parTransId="{C2FE844A-108B-9D44-A915-93E4515702DF}" sibTransId="{D0BE8542-CB36-7740-AEB9-62B00E13C962}"/>
    <dgm:cxn modelId="{1F250613-DA42-4A44-838D-DB4653B76347}" type="presOf" srcId="{8CA55BE7-B301-CB40-BD90-988EDE500F70}" destId="{45FBC9C5-31EE-2648-8370-526A7F46921E}" srcOrd="0" destOrd="0" presId="urn:microsoft.com/office/officeart/2005/8/layout/hierarchy4"/>
    <dgm:cxn modelId="{F1D427A5-3EAA-9344-8347-3CA660E68CF3}" type="presOf" srcId="{5B99AA50-50CE-7845-AB9B-38F3D08833CA}" destId="{F1618481-6992-C149-8690-D9C8696E7056}" srcOrd="0" destOrd="0" presId="urn:microsoft.com/office/officeart/2005/8/layout/hierarchy4"/>
    <dgm:cxn modelId="{B3D43109-CDE7-B44D-9A95-4BED9351D8DC}" type="presParOf" srcId="{C1D586B8-BF3B-4F01-A05E-9F56CFA38688}" destId="{CAE3CF83-5B35-A948-8977-DD654B6D4967}" srcOrd="0" destOrd="0" presId="urn:microsoft.com/office/officeart/2005/8/layout/hierarchy4"/>
    <dgm:cxn modelId="{169D4F7B-B804-7240-A946-8FADDDC5CC50}" type="presParOf" srcId="{CAE3CF83-5B35-A948-8977-DD654B6D4967}" destId="{45FBC9C5-31EE-2648-8370-526A7F46921E}" srcOrd="0" destOrd="0" presId="urn:microsoft.com/office/officeart/2005/8/layout/hierarchy4"/>
    <dgm:cxn modelId="{B74D82B7-6CD7-1B45-BB73-FF75742111C5}" type="presParOf" srcId="{CAE3CF83-5B35-A948-8977-DD654B6D4967}" destId="{FAE1C820-5ACF-664D-832F-2856A6B05426}" srcOrd="1" destOrd="0" presId="urn:microsoft.com/office/officeart/2005/8/layout/hierarchy4"/>
    <dgm:cxn modelId="{825FCD26-48F7-AF40-B813-7C6764329A1C}" type="presParOf" srcId="{CAE3CF83-5B35-A948-8977-DD654B6D4967}" destId="{A56359A6-4511-8142-A703-985DDC718570}" srcOrd="2" destOrd="0" presId="urn:microsoft.com/office/officeart/2005/8/layout/hierarchy4"/>
    <dgm:cxn modelId="{0C2C4B96-15A6-3245-A74B-CA47FAD05A5B}" type="presParOf" srcId="{A56359A6-4511-8142-A703-985DDC718570}" destId="{8FF14951-B216-8D46-94CB-1DB30E8AE5EF}" srcOrd="0" destOrd="0" presId="urn:microsoft.com/office/officeart/2005/8/layout/hierarchy4"/>
    <dgm:cxn modelId="{80E82FC6-1249-7649-874A-CBC39B542322}" type="presParOf" srcId="{8FF14951-B216-8D46-94CB-1DB30E8AE5EF}" destId="{F1618481-6992-C149-8690-D9C8696E7056}" srcOrd="0" destOrd="0" presId="urn:microsoft.com/office/officeart/2005/8/layout/hierarchy4"/>
    <dgm:cxn modelId="{BFA38DB9-5A2C-6647-A6C6-3104D82A7A80}" type="presParOf" srcId="{8FF14951-B216-8D46-94CB-1DB30E8AE5EF}" destId="{4D9F5A14-E39E-354F-9B1E-C8A2FCA12286}" srcOrd="1" destOrd="0" presId="urn:microsoft.com/office/officeart/2005/8/layout/hierarchy4"/>
    <dgm:cxn modelId="{F4D258E8-D86A-A44F-8E56-E63473B5441E}" type="presParOf" srcId="{8FF14951-B216-8D46-94CB-1DB30E8AE5EF}" destId="{32EE82EA-189A-F449-AA37-D94C8EB1B7A5}" srcOrd="2" destOrd="0" presId="urn:microsoft.com/office/officeart/2005/8/layout/hierarchy4"/>
    <dgm:cxn modelId="{C8CCBEF8-E5D4-E440-8785-E22C60E91E7F}" type="presParOf" srcId="{32EE82EA-189A-F449-AA37-D94C8EB1B7A5}" destId="{E7EEC954-E48B-0340-8D59-7CBFD2D8D9A8}" srcOrd="0" destOrd="0" presId="urn:microsoft.com/office/officeart/2005/8/layout/hierarchy4"/>
    <dgm:cxn modelId="{7F2E9A8E-1041-1649-9FC4-5CBFFBA6ECAF}" type="presParOf" srcId="{E7EEC954-E48B-0340-8D59-7CBFD2D8D9A8}" destId="{8E048698-0442-B64F-9324-C96D9932989F}" srcOrd="0" destOrd="0" presId="urn:microsoft.com/office/officeart/2005/8/layout/hierarchy4"/>
    <dgm:cxn modelId="{7C1AFA72-E92B-7E4D-AE55-1A79B30E2B09}" type="presParOf" srcId="{E7EEC954-E48B-0340-8D59-7CBFD2D8D9A8}" destId="{9C1292D4-8FB9-B044-B6F1-BE1207CA2707}" srcOrd="1" destOrd="0" presId="urn:microsoft.com/office/officeart/2005/8/layout/hierarchy4"/>
    <dgm:cxn modelId="{9FA6DA9F-1ECA-3145-A920-452FA2E56927}" type="presParOf" srcId="{E7EEC954-E48B-0340-8D59-7CBFD2D8D9A8}" destId="{F3CB612A-7B03-8D4E-8B00-5EB725E7BA15}" srcOrd="2" destOrd="0" presId="urn:microsoft.com/office/officeart/2005/8/layout/hierarchy4"/>
    <dgm:cxn modelId="{0B658CA8-74B3-7F41-A1A1-F3A8BFFF9427}" type="presParOf" srcId="{F3CB612A-7B03-8D4E-8B00-5EB725E7BA15}" destId="{9C444827-205E-8445-A35A-A20F960C0A30}" srcOrd="0" destOrd="0" presId="urn:microsoft.com/office/officeart/2005/8/layout/hierarchy4"/>
    <dgm:cxn modelId="{A4049FD5-B520-FB4B-A9D4-8EECCFCCE2D4}" type="presParOf" srcId="{9C444827-205E-8445-A35A-A20F960C0A30}" destId="{81B2D197-80E2-7849-8201-AB3CB9D296A0}" srcOrd="0" destOrd="0" presId="urn:microsoft.com/office/officeart/2005/8/layout/hierarchy4"/>
    <dgm:cxn modelId="{BDDA5C81-4DBA-7D44-993A-457351D53BF6}" type="presParOf" srcId="{9C444827-205E-8445-A35A-A20F960C0A30}" destId="{703F2B5D-FDC4-8D44-BA75-55BACEC3BEBE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FBC9C5-31EE-2648-8370-526A7F46921E}">
      <dsp:nvSpPr>
        <dsp:cNvPr id="0" name=""/>
        <dsp:cNvSpPr/>
      </dsp:nvSpPr>
      <dsp:spPr>
        <a:xfrm>
          <a:off x="1897" y="2156"/>
          <a:ext cx="3882404" cy="10474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 smtClean="0"/>
            <a:t>Application</a:t>
          </a:r>
          <a:endParaRPr lang="en-US" sz="4300" kern="1200" dirty="0"/>
        </a:p>
      </dsp:txBody>
      <dsp:txXfrm>
        <a:off x="32576" y="32835"/>
        <a:ext cx="3821046" cy="986107"/>
      </dsp:txXfrm>
    </dsp:sp>
    <dsp:sp modelId="{F1618481-6992-C149-8690-D9C8696E7056}">
      <dsp:nvSpPr>
        <dsp:cNvPr id="0" name=""/>
        <dsp:cNvSpPr/>
      </dsp:nvSpPr>
      <dsp:spPr>
        <a:xfrm>
          <a:off x="1897" y="1102009"/>
          <a:ext cx="3882404" cy="104746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 smtClean="0"/>
            <a:t>Middleware</a:t>
          </a:r>
          <a:endParaRPr lang="en-US" sz="4300" kern="1200" dirty="0"/>
        </a:p>
      </dsp:txBody>
      <dsp:txXfrm>
        <a:off x="32576" y="1132688"/>
        <a:ext cx="3821046" cy="986107"/>
      </dsp:txXfrm>
    </dsp:sp>
    <dsp:sp modelId="{8E048698-0442-B64F-9324-C96D9932989F}">
      <dsp:nvSpPr>
        <dsp:cNvPr id="0" name=""/>
        <dsp:cNvSpPr/>
      </dsp:nvSpPr>
      <dsp:spPr>
        <a:xfrm>
          <a:off x="1897" y="2201862"/>
          <a:ext cx="3882404" cy="1047465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 smtClean="0"/>
            <a:t>Server</a:t>
          </a:r>
          <a:endParaRPr lang="en-US" sz="4300" kern="1200" dirty="0"/>
        </a:p>
      </dsp:txBody>
      <dsp:txXfrm>
        <a:off x="32576" y="2232541"/>
        <a:ext cx="3821046" cy="986107"/>
      </dsp:txXfrm>
    </dsp:sp>
    <dsp:sp modelId="{81B2D197-80E2-7849-8201-AB3CB9D296A0}">
      <dsp:nvSpPr>
        <dsp:cNvPr id="0" name=""/>
        <dsp:cNvSpPr/>
      </dsp:nvSpPr>
      <dsp:spPr>
        <a:xfrm>
          <a:off x="1897" y="3301716"/>
          <a:ext cx="3882404" cy="104746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smtClean="0"/>
            <a:t>Host</a:t>
          </a:r>
          <a:endParaRPr lang="en-US" sz="4300" kern="1200"/>
        </a:p>
      </dsp:txBody>
      <dsp:txXfrm>
        <a:off x="32576" y="3332395"/>
        <a:ext cx="3821046" cy="9861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6095681-3912-9B4E-BBF3-6E0CE63BAA8A}" type="datetimeFigureOut">
              <a:rPr lang="en-US" smtClean="0"/>
              <a:t>7/16/16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6E91079-D0A5-B744-B227-EEAA58F1A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731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png>
</file>

<file path=ppt/media/image12.jpe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0D5507D-5B70-5D48-B4FB-562631555540}" type="datetimeFigureOut">
              <a:rPr lang="en-US" smtClean="0"/>
              <a:t>7/16/16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F728FEB-24DB-BA49-9478-4BE42FD5B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988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17 notable references in Wikipedia.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069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9140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690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650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2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9117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8559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6679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036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 smtClean="0"/>
              <a:t>HTTPS: Use it!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 smtClean="0"/>
              <a:t>Forms </a:t>
            </a:r>
            <a:r>
              <a:rPr lang="en-US" dirty="0" err="1" smtClean="0"/>
              <a:t>Auth</a:t>
            </a:r>
            <a:r>
              <a:rPr lang="en-US" dirty="0" smtClean="0"/>
              <a:t>: Happy path,</a:t>
            </a:r>
            <a:r>
              <a:rPr lang="en-US" baseline="0" dirty="0" smtClean="0"/>
              <a:t> easiest to setup. Transmits in clear text.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baseline="0" dirty="0" smtClean="0"/>
              <a:t>3</a:t>
            </a:r>
            <a:r>
              <a:rPr lang="en-US" baseline="30000" dirty="0" smtClean="0"/>
              <a:t>rd</a:t>
            </a:r>
            <a:r>
              <a:rPr lang="en-US" baseline="0" dirty="0" smtClean="0"/>
              <a:t>-Party Logins: All implemented differently. Takes time.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baseline="0" dirty="0" smtClean="0"/>
              <a:t>Custom Grant Type: Forms vs. 3</a:t>
            </a:r>
            <a:r>
              <a:rPr lang="en-US" baseline="30000" dirty="0" smtClean="0"/>
              <a:t>rd</a:t>
            </a:r>
            <a:r>
              <a:rPr lang="en-US" baseline="0" dirty="0" smtClean="0"/>
              <a:t>-Party take separate paths.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baseline="0" dirty="0" smtClean="0"/>
              <a:t>Entity Framework: Everything uses it by default.</a:t>
            </a:r>
          </a:p>
          <a:p>
            <a:pPr marL="174708" indent="-174708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Production Ready: Maybe not public-facing. Very little validation/checking.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1258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21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Business cards up front.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73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92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7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33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68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417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93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28FEB-24DB-BA49-9478-4BE42FD5B3A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62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521973"/>
            <a:ext cx="6858000" cy="1810314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164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Picture 3" descr="LogicalAdvantage_Logo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387082"/>
            <a:ext cx="3202084" cy="183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98647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63240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43123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226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38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3962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7642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881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0902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285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246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1869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46301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026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090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2"/>
          </p:nvPr>
        </p:nvSpPr>
        <p:spPr>
          <a:xfrm>
            <a:off x="628650" y="1825625"/>
            <a:ext cx="7891272" cy="4352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5449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82900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6932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85033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96462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90288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71753" y="6400800"/>
            <a:ext cx="1401096" cy="457200"/>
          </a:xfrm>
          <a:prstGeom prst="rect">
            <a:avLst/>
          </a:prstGeom>
        </p:spPr>
        <p:txBody>
          <a:bodyPr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fld id="{623460FD-32A0-43FA-84A7-18213DDD14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28950" y="6411206"/>
            <a:ext cx="3086100" cy="4572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28018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flipV="1">
            <a:off x="0" y="6407618"/>
            <a:ext cx="9144000" cy="4571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0799"/>
          <a:stretch/>
        </p:blipFill>
        <p:spPr>
          <a:xfrm>
            <a:off x="0" y="6400800"/>
            <a:ext cx="9144000" cy="457200"/>
          </a:xfrm>
          <a:prstGeom prst="rect">
            <a:avLst/>
          </a:prstGeom>
        </p:spPr>
      </p:pic>
      <p:grpSp>
        <p:nvGrpSpPr>
          <p:cNvPr id="9" name="Group 8"/>
          <p:cNvGrpSpPr>
            <a:grpSpLocks/>
          </p:cNvGrpSpPr>
          <p:nvPr/>
        </p:nvGrpSpPr>
        <p:grpSpPr bwMode="auto">
          <a:xfrm>
            <a:off x="8792727" y="6461614"/>
            <a:ext cx="160773" cy="335565"/>
            <a:chOff x="5112" y="-903"/>
            <a:chExt cx="413" cy="861"/>
          </a:xfrm>
          <a:solidFill>
            <a:schemeClr val="bg1"/>
          </a:solidFill>
        </p:grpSpPr>
        <p:grpSp>
          <p:nvGrpSpPr>
            <p:cNvPr id="10" name="Group 9"/>
            <p:cNvGrpSpPr>
              <a:grpSpLocks/>
            </p:cNvGrpSpPr>
            <p:nvPr/>
          </p:nvGrpSpPr>
          <p:grpSpPr bwMode="auto">
            <a:xfrm>
              <a:off x="5112" y="-903"/>
              <a:ext cx="413" cy="861"/>
              <a:chOff x="5112" y="-903"/>
              <a:chExt cx="413" cy="861"/>
            </a:xfrm>
            <a:grpFill/>
          </p:grpSpPr>
          <p:sp>
            <p:nvSpPr>
              <p:cNvPr id="11" name="Freeform 10"/>
              <p:cNvSpPr>
                <a:spLocks/>
              </p:cNvSpPr>
              <p:nvPr/>
            </p:nvSpPr>
            <p:spPr bwMode="auto">
              <a:xfrm>
                <a:off x="5112" y="-455"/>
                <a:ext cx="413" cy="413"/>
              </a:xfrm>
              <a:custGeom>
                <a:avLst/>
                <a:gdLst>
                  <a:gd name="T0" fmla="+- 0 5239 5112"/>
                  <a:gd name="T1" fmla="*/ T0 w 413"/>
                  <a:gd name="T2" fmla="+- 0 -455 -455"/>
                  <a:gd name="T3" fmla="*/ -455 h 413"/>
                  <a:gd name="T4" fmla="+- 0 5112 5112"/>
                  <a:gd name="T5" fmla="*/ T4 w 413"/>
                  <a:gd name="T6" fmla="+- 0 -329 -455"/>
                  <a:gd name="T7" fmla="*/ -329 h 413"/>
                  <a:gd name="T8" fmla="+- 0 5112 5112"/>
                  <a:gd name="T9" fmla="*/ T8 w 413"/>
                  <a:gd name="T10" fmla="+- 0 -42 -455"/>
                  <a:gd name="T11" fmla="*/ -42 h 413"/>
                  <a:gd name="T12" fmla="+- 0 5525 5112"/>
                  <a:gd name="T13" fmla="*/ T12 w 413"/>
                  <a:gd name="T14" fmla="+- 0 -455 -455"/>
                  <a:gd name="T15" fmla="*/ -455 h 413"/>
                  <a:gd name="T16" fmla="+- 0 5239 5112"/>
                  <a:gd name="T17" fmla="*/ T16 w 413"/>
                  <a:gd name="T18" fmla="+- 0 -455 -455"/>
                  <a:gd name="T19" fmla="*/ -455 h 41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  <a:cxn ang="0">
                    <a:pos x="T17" y="T19"/>
                  </a:cxn>
                </a:cxnLst>
                <a:rect l="0" t="0" r="r" b="b"/>
                <a:pathLst>
                  <a:path w="413" h="413">
                    <a:moveTo>
                      <a:pt x="127" y="0"/>
                    </a:moveTo>
                    <a:lnTo>
                      <a:pt x="0" y="126"/>
                    </a:lnTo>
                    <a:lnTo>
                      <a:pt x="0" y="413"/>
                    </a:lnTo>
                    <a:lnTo>
                      <a:pt x="413" y="0"/>
                    </a:lnTo>
                    <a:lnTo>
                      <a:pt x="12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12" name="Group 11"/>
              <p:cNvGrpSpPr>
                <a:grpSpLocks/>
              </p:cNvGrpSpPr>
              <p:nvPr/>
            </p:nvGrpSpPr>
            <p:grpSpPr bwMode="auto">
              <a:xfrm>
                <a:off x="5112" y="-903"/>
                <a:ext cx="413" cy="413"/>
                <a:chOff x="5112" y="-903"/>
                <a:chExt cx="413" cy="413"/>
              </a:xfrm>
              <a:grpFill/>
            </p:grpSpPr>
            <p:sp>
              <p:nvSpPr>
                <p:cNvPr id="13" name="Freeform 12"/>
                <p:cNvSpPr>
                  <a:spLocks/>
                </p:cNvSpPr>
                <p:nvPr/>
              </p:nvSpPr>
              <p:spPr bwMode="auto">
                <a:xfrm>
                  <a:off x="5112" y="-903"/>
                  <a:ext cx="413" cy="413"/>
                </a:xfrm>
                <a:custGeom>
                  <a:avLst/>
                  <a:gdLst>
                    <a:gd name="T0" fmla="+- 0 5238 5112"/>
                    <a:gd name="T1" fmla="*/ T0 w 413"/>
                    <a:gd name="T2" fmla="+- 0 -490 -903"/>
                    <a:gd name="T3" fmla="*/ -490 h 413"/>
                    <a:gd name="T4" fmla="+- 0 5525 5112"/>
                    <a:gd name="T5" fmla="*/ T4 w 413"/>
                    <a:gd name="T6" fmla="+- 0 -490 -903"/>
                    <a:gd name="T7" fmla="*/ -490 h 413"/>
                    <a:gd name="T8" fmla="+- 0 5112 5112"/>
                    <a:gd name="T9" fmla="*/ T8 w 413"/>
                    <a:gd name="T10" fmla="+- 0 -903 -903"/>
                    <a:gd name="T11" fmla="*/ -903 h 413"/>
                    <a:gd name="T12" fmla="+- 0 5112 5112"/>
                    <a:gd name="T13" fmla="*/ T12 w 413"/>
                    <a:gd name="T14" fmla="+- 0 -616 -903"/>
                    <a:gd name="T15" fmla="*/ -616 h 413"/>
                    <a:gd name="T16" fmla="+- 0 5238 5112"/>
                    <a:gd name="T17" fmla="*/ T16 w 413"/>
                    <a:gd name="T18" fmla="+- 0 -490 -903"/>
                    <a:gd name="T19" fmla="*/ -490 h 41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  <a:cxn ang="0">
                      <a:pos x="T17" y="T19"/>
                    </a:cxn>
                  </a:cxnLst>
                  <a:rect l="0" t="0" r="r" b="b"/>
                  <a:pathLst>
                    <a:path w="413" h="413">
                      <a:moveTo>
                        <a:pt x="126" y="413"/>
                      </a:moveTo>
                      <a:lnTo>
                        <a:pt x="413" y="413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126" y="41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rot="0" vert="horz" wrap="square" lIns="91440" tIns="45720" rIns="91440" bIns="45720" anchor="t" anchorCtr="0" upright="1">
                  <a:noAutofit/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flipV="1">
            <a:off x="0" y="6407618"/>
            <a:ext cx="9144000" cy="4571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0799"/>
          <a:stretch/>
        </p:blipFill>
        <p:spPr>
          <a:xfrm>
            <a:off x="0" y="6400800"/>
            <a:ext cx="9144000" cy="457200"/>
          </a:xfrm>
          <a:prstGeom prst="rect">
            <a:avLst/>
          </a:prstGeom>
        </p:spPr>
      </p:pic>
      <p:grpSp>
        <p:nvGrpSpPr>
          <p:cNvPr id="16" name="Group 15"/>
          <p:cNvGrpSpPr>
            <a:grpSpLocks/>
          </p:cNvGrpSpPr>
          <p:nvPr userDrawn="1"/>
        </p:nvGrpSpPr>
        <p:grpSpPr bwMode="auto">
          <a:xfrm>
            <a:off x="8792727" y="6461614"/>
            <a:ext cx="160773" cy="335565"/>
            <a:chOff x="5112" y="-903"/>
            <a:chExt cx="413" cy="861"/>
          </a:xfrm>
          <a:solidFill>
            <a:schemeClr val="bg1"/>
          </a:solidFill>
        </p:grpSpPr>
        <p:grpSp>
          <p:nvGrpSpPr>
            <p:cNvPr id="17" name="Group 16"/>
            <p:cNvGrpSpPr>
              <a:grpSpLocks/>
            </p:cNvGrpSpPr>
            <p:nvPr userDrawn="1"/>
          </p:nvGrpSpPr>
          <p:grpSpPr bwMode="auto">
            <a:xfrm>
              <a:off x="5112" y="-903"/>
              <a:ext cx="413" cy="861"/>
              <a:chOff x="5112" y="-903"/>
              <a:chExt cx="413" cy="861"/>
            </a:xfrm>
            <a:grpFill/>
          </p:grpSpPr>
          <p:sp>
            <p:nvSpPr>
              <p:cNvPr id="18" name="Freeform 17"/>
              <p:cNvSpPr>
                <a:spLocks/>
              </p:cNvSpPr>
              <p:nvPr userDrawn="1"/>
            </p:nvSpPr>
            <p:spPr bwMode="auto">
              <a:xfrm>
                <a:off x="5112" y="-455"/>
                <a:ext cx="413" cy="413"/>
              </a:xfrm>
              <a:custGeom>
                <a:avLst/>
                <a:gdLst>
                  <a:gd name="T0" fmla="+- 0 5239 5112"/>
                  <a:gd name="T1" fmla="*/ T0 w 413"/>
                  <a:gd name="T2" fmla="+- 0 -455 -455"/>
                  <a:gd name="T3" fmla="*/ -455 h 413"/>
                  <a:gd name="T4" fmla="+- 0 5112 5112"/>
                  <a:gd name="T5" fmla="*/ T4 w 413"/>
                  <a:gd name="T6" fmla="+- 0 -329 -455"/>
                  <a:gd name="T7" fmla="*/ -329 h 413"/>
                  <a:gd name="T8" fmla="+- 0 5112 5112"/>
                  <a:gd name="T9" fmla="*/ T8 w 413"/>
                  <a:gd name="T10" fmla="+- 0 -42 -455"/>
                  <a:gd name="T11" fmla="*/ -42 h 413"/>
                  <a:gd name="T12" fmla="+- 0 5525 5112"/>
                  <a:gd name="T13" fmla="*/ T12 w 413"/>
                  <a:gd name="T14" fmla="+- 0 -455 -455"/>
                  <a:gd name="T15" fmla="*/ -455 h 413"/>
                  <a:gd name="T16" fmla="+- 0 5239 5112"/>
                  <a:gd name="T17" fmla="*/ T16 w 413"/>
                  <a:gd name="T18" fmla="+- 0 -455 -455"/>
                  <a:gd name="T19" fmla="*/ -455 h 41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  <a:cxn ang="0">
                    <a:pos x="T17" y="T19"/>
                  </a:cxn>
                </a:cxnLst>
                <a:rect l="0" t="0" r="r" b="b"/>
                <a:pathLst>
                  <a:path w="413" h="413">
                    <a:moveTo>
                      <a:pt x="127" y="0"/>
                    </a:moveTo>
                    <a:lnTo>
                      <a:pt x="0" y="126"/>
                    </a:lnTo>
                    <a:lnTo>
                      <a:pt x="0" y="413"/>
                    </a:lnTo>
                    <a:lnTo>
                      <a:pt x="413" y="0"/>
                    </a:lnTo>
                    <a:lnTo>
                      <a:pt x="12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19" name="Group 18"/>
              <p:cNvGrpSpPr>
                <a:grpSpLocks/>
              </p:cNvGrpSpPr>
              <p:nvPr userDrawn="1"/>
            </p:nvGrpSpPr>
            <p:grpSpPr bwMode="auto">
              <a:xfrm>
                <a:off x="5112" y="-903"/>
                <a:ext cx="413" cy="413"/>
                <a:chOff x="5112" y="-903"/>
                <a:chExt cx="413" cy="413"/>
              </a:xfrm>
              <a:grpFill/>
            </p:grpSpPr>
            <p:sp>
              <p:nvSpPr>
                <p:cNvPr id="20" name="Freeform 19"/>
                <p:cNvSpPr>
                  <a:spLocks/>
                </p:cNvSpPr>
                <p:nvPr userDrawn="1"/>
              </p:nvSpPr>
              <p:spPr bwMode="auto">
                <a:xfrm>
                  <a:off x="5112" y="-903"/>
                  <a:ext cx="413" cy="413"/>
                </a:xfrm>
                <a:custGeom>
                  <a:avLst/>
                  <a:gdLst>
                    <a:gd name="T0" fmla="+- 0 5238 5112"/>
                    <a:gd name="T1" fmla="*/ T0 w 413"/>
                    <a:gd name="T2" fmla="+- 0 -490 -903"/>
                    <a:gd name="T3" fmla="*/ -490 h 413"/>
                    <a:gd name="T4" fmla="+- 0 5525 5112"/>
                    <a:gd name="T5" fmla="*/ T4 w 413"/>
                    <a:gd name="T6" fmla="+- 0 -490 -903"/>
                    <a:gd name="T7" fmla="*/ -490 h 413"/>
                    <a:gd name="T8" fmla="+- 0 5112 5112"/>
                    <a:gd name="T9" fmla="*/ T8 w 413"/>
                    <a:gd name="T10" fmla="+- 0 -903 -903"/>
                    <a:gd name="T11" fmla="*/ -903 h 413"/>
                    <a:gd name="T12" fmla="+- 0 5112 5112"/>
                    <a:gd name="T13" fmla="*/ T12 w 413"/>
                    <a:gd name="T14" fmla="+- 0 -616 -903"/>
                    <a:gd name="T15" fmla="*/ -616 h 413"/>
                    <a:gd name="T16" fmla="+- 0 5238 5112"/>
                    <a:gd name="T17" fmla="*/ T16 w 413"/>
                    <a:gd name="T18" fmla="+- 0 -490 -903"/>
                    <a:gd name="T19" fmla="*/ -490 h 41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  <a:cxn ang="0">
                      <a:pos x="T17" y="T19"/>
                    </a:cxn>
                  </a:cxnLst>
                  <a:rect l="0" t="0" r="r" b="b"/>
                  <a:pathLst>
                    <a:path w="413" h="413">
                      <a:moveTo>
                        <a:pt x="126" y="413"/>
                      </a:moveTo>
                      <a:lnTo>
                        <a:pt x="413" y="413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126" y="41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rot="0" vert="horz" wrap="square" lIns="91440" tIns="45720" rIns="91440" bIns="45720" anchor="t" anchorCtr="0" upright="1">
                  <a:noAutofit/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3863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5" r:id="rId2"/>
    <p:sldLayoutId id="2147483814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transition spd="slow">
    <p:fade/>
  </p:transition>
  <p:timing>
    <p:tnLst>
      <p:par>
        <p:cTn id="1" dur="indefinite" restart="never" nodeType="tmRoot"/>
      </p:par>
    </p:tnLst>
  </p:timing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F515C-DE00-468B-9345-7823326CB0A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D2633-7EA0-424F-8915-8A958BBFE9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198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hyperlink" Target="https://en.wikipedia.org/wiki/OAuth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sp.net/aspnet/overview/owin-and-katana/owin-oauth-20-authorization-server" TargetMode="External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leastprivilege.com/2014/03/24/the-web-api-v2-oauth2-authorization-server-middlewareis-it-worth-it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3" Type="http://schemas.openxmlformats.org/officeDocument/2006/relationships/hyperlink" Target="https://identityserver.github.io/Documentation/docsv2/overview/bigPicture.html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3" Type="http://schemas.openxmlformats.org/officeDocument/2006/relationships/hyperlink" Target="https://identityserver.github.io/Documentation/docsv2/overview/bigPicture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hyperlink" Target="https://identityserver.github.io/Documentation/docsv2/overview/bigPicture.html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curity_Assertion_Markup_Language" TargetMode="External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penID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hyperlink" Target="https://en.wikipedia.org/wiki/OAuth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hyperlink" Target="https://identityserver.github.io/Documentation/docsv2/overview/bigPicture.html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hyperlink" Target="http://openid.net/connect/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hyperlink" Target="http://openid.net/connect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0.png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jwt.io/" TargetMode="External"/><Relationship Id="rId3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penid.net/connect/" TargetMode="External"/><Relationship Id="rId3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penid.net/developers/libraries/" TargetMode="External"/><Relationship Id="rId3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IdentityServer" TargetMode="External"/><Relationship Id="rId3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identityserver.github.io/Documentation/" TargetMode="External"/><Relationship Id="rId3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identityserver.github.io/Documentation/docsv2/" TargetMode="External"/><Relationship Id="rId3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IdentityServer/IdentityServer3.Samples/" TargetMode="External"/><Relationship Id="rId3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4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id.net/connect/" TargetMode="External"/><Relationship Id="rId4" Type="http://schemas.openxmlformats.org/officeDocument/2006/relationships/hyperlink" Target="http://openid.net/developers/libraries/" TargetMode="External"/><Relationship Id="rId5" Type="http://schemas.openxmlformats.org/officeDocument/2006/relationships/hyperlink" Target="https://github.com/IdentityServer" TargetMode="External"/><Relationship Id="rId6" Type="http://schemas.openxmlformats.org/officeDocument/2006/relationships/hyperlink" Target="https://github.com/IdentityServer/IdentityServer3.Samples/" TargetMode="External"/><Relationship Id="rId7" Type="http://schemas.openxmlformats.org/officeDocument/2006/relationships/hyperlink" Target="http://www.oauthforaspnet.com/" TargetMode="External"/><Relationship Id="rId8" Type="http://schemas.openxmlformats.org/officeDocument/2006/relationships/hyperlink" Target="https://jwt.io/" TargetMode="External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bitoftech.net/2014/06/01/token-based-authentication-asp-net-web-api-2-owin-asp-net-identity/" TargetMode="Externa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jpg"/><Relationship Id="rId3" Type="http://schemas.openxmlformats.org/officeDocument/2006/relationships/hyperlink" Target="https://en.wikipedia.org/wiki/Open_Web_Interface_for_.NE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4.xml"/><Relationship Id="rId2" Type="http://schemas.openxmlformats.org/officeDocument/2006/relationships/hyperlink" Target="http://www.asp.net/aspnet/overview/owin-and-katana/an-overview-of-project-katana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Auth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Auth" TargetMode="External"/><Relationship Id="rId4" Type="http://schemas.openxmlformats.org/officeDocument/2006/relationships/image" Target="../media/image9.png"/><Relationship Id="rId5" Type="http://schemas.openxmlformats.org/officeDocument/2006/relationships/hyperlink" Target="http://oauth.net/articles/authentication/" TargetMode="External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1143000" y="1750079"/>
            <a:ext cx="6858000" cy="1810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 smtClean="0">
                <a:ln>
                  <a:noFill/>
                </a:ln>
                <a:solidFill>
                  <a:srgbClr val="216BB0"/>
                </a:solidFill>
                <a:effectLst/>
                <a:uLnTx/>
                <a:uFillTx/>
                <a:latin typeface="PT Sans"/>
                <a:ea typeface=""/>
                <a:cs typeface=""/>
              </a:rPr>
              <a:t>Authentication Using OpenID Connect and OAuth2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216BB0"/>
              </a:solidFill>
              <a:effectLst/>
              <a:uLnTx/>
              <a:uFillTx/>
              <a:latin typeface="PT Sans"/>
              <a:ea typeface=""/>
              <a:cs typeface="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1143000" y="3744544"/>
            <a:ext cx="6858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  <a:t>Mark A. Wilson</a:t>
            </a:r>
            <a:b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</a:b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  <a:t>Senior Developer</a:t>
            </a:r>
            <a:b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</a:b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  <a:t>MarkW@LogicalAdvantage.com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T Sans"/>
              <a:ea typeface=""/>
              <a:cs typeface=""/>
            </a:endParaRPr>
          </a:p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  <a:t>www.DeveloperInfra.com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  <a:t/>
            </a:r>
            <a:b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</a:b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  <a:t>@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/>
                <a:ea typeface=""/>
                <a:cs typeface=""/>
              </a:rPr>
              <a:t>DeveloperInfra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T Sans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36477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91272" cy="1325563"/>
          </a:xfrm>
        </p:spPr>
        <p:txBody>
          <a:bodyPr>
            <a:normAutofit/>
          </a:bodyPr>
          <a:lstStyle/>
          <a:p>
            <a:r>
              <a:rPr lang="en-US" sz="3960" dirty="0" smtClean="0"/>
              <a:t>Pseudo-Authentication using OAuth</a:t>
            </a:r>
            <a:endParaRPr lang="en-US" sz="396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sz="half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045"/>
          <a:stretch/>
        </p:blipFill>
        <p:spPr>
          <a:xfrm>
            <a:off x="628650" y="2234541"/>
            <a:ext cx="7891272" cy="3372566"/>
          </a:xfrm>
        </p:spPr>
      </p:pic>
      <p:sp>
        <p:nvSpPr>
          <p:cNvPr id="16" name="TextBox 15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en.wikipedia.org</a:t>
            </a:r>
            <a:r>
              <a:rPr lang="en-US" sz="1000" dirty="0">
                <a:hlinkClick r:id="rId3"/>
              </a:rPr>
              <a:t>/wiki/OAuth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85463327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Project Katana</a:t>
            </a:r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50" y="1825625"/>
            <a:ext cx="3886200" cy="3886200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 invalidUrl="http://forums.asp.net/t/2004299.aspx?Katana VS vNext"/>
              </a:rPr>
              <a:t>http://</a:t>
            </a:r>
            <a:r>
              <a:rPr lang="en-US" sz="1000" dirty="0" err="1">
                <a:hlinkClick r:id="rId4" invalidUrl="http://forums.asp.net/t/2004299.aspx?Katana VS vNext"/>
              </a:rPr>
              <a:t>forums.asp.net</a:t>
            </a:r>
            <a:r>
              <a:rPr lang="en-US" sz="1000" dirty="0">
                <a:hlinkClick r:id="rId5" invalidUrl="http://forums.asp.net/t/2004299.aspx?Katana VS vNext"/>
              </a:rPr>
              <a:t>/t/2004299.aspx?Katana%20VS%20vNext</a:t>
            </a:r>
            <a:endParaRPr lang="en-US" sz="1000" dirty="0" smtClean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”</a:t>
            </a:r>
            <a:r>
              <a:rPr lang="en-US" sz="2000" b="1" dirty="0" err="1"/>
              <a:t>vNext</a:t>
            </a:r>
            <a:r>
              <a:rPr lang="en-US" sz="2000" b="1" dirty="0"/>
              <a:t> is the successor to Katana </a:t>
            </a:r>
            <a:r>
              <a:rPr lang="en-US" sz="2000" dirty="0"/>
              <a:t>(which is why they look so similar). Katana was the beginning of the break away from </a:t>
            </a:r>
            <a:r>
              <a:rPr lang="en-US" sz="2000" dirty="0" err="1"/>
              <a:t>System.Web</a:t>
            </a:r>
            <a:r>
              <a:rPr lang="en-US" sz="2000" dirty="0"/>
              <a:t> and to more modular components for the web </a:t>
            </a:r>
            <a:r>
              <a:rPr lang="en-US" sz="2000" dirty="0" smtClean="0"/>
              <a:t>stack.”</a:t>
            </a:r>
          </a:p>
          <a:p>
            <a:pPr marL="0" indent="0">
              <a:buNone/>
            </a:pPr>
            <a:endParaRPr lang="en-US" sz="2000" dirty="0"/>
          </a:p>
          <a:p>
            <a:pPr marL="0" indent="0" algn="r">
              <a:buNone/>
            </a:pPr>
            <a:r>
              <a:rPr lang="en-US" sz="2000" dirty="0"/>
              <a:t>– David Fowler</a:t>
            </a:r>
            <a:br>
              <a:rPr lang="en-US" sz="2000" dirty="0"/>
            </a:br>
            <a:r>
              <a:rPr lang="en-US" sz="2000" dirty="0"/>
              <a:t>ASP.NET Core </a:t>
            </a:r>
            <a:r>
              <a:rPr lang="en-US" sz="2000" dirty="0" smtClean="0"/>
              <a:t>Architect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908156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Is it worth it?</a:t>
            </a:r>
            <a:endParaRPr lang="en-US" sz="4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Pros</a:t>
            </a:r>
            <a:endParaRPr lang="en-US" sz="30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sz="1900" dirty="0"/>
              <a:t>A</a:t>
            </a:r>
            <a:r>
              <a:rPr lang="en-US" sz="1900" dirty="0" smtClean="0"/>
              <a:t>uthentication &amp; </a:t>
            </a:r>
            <a:r>
              <a:rPr lang="en-US" sz="1900" dirty="0"/>
              <a:t>authorization </a:t>
            </a:r>
            <a:r>
              <a:rPr lang="en-US" sz="1900" dirty="0" smtClean="0"/>
              <a:t>abstracted into </a:t>
            </a:r>
            <a:r>
              <a:rPr lang="en-US" sz="1900" dirty="0"/>
              <a:t>a </a:t>
            </a:r>
            <a:r>
              <a:rPr lang="en-US" sz="1900" dirty="0" smtClean="0"/>
              <a:t>“</a:t>
            </a:r>
            <a:r>
              <a:rPr lang="en-US" sz="1900" dirty="0"/>
              <a:t>component” </a:t>
            </a:r>
            <a:r>
              <a:rPr lang="en-US" sz="1900" dirty="0" smtClean="0"/>
              <a:t>using standard </a:t>
            </a:r>
            <a:r>
              <a:rPr lang="en-US" sz="1900" dirty="0"/>
              <a:t>protocol (OAuth2</a:t>
            </a:r>
            <a:r>
              <a:rPr lang="en-US" sz="1900" dirty="0" smtClean="0"/>
              <a:t>)</a:t>
            </a:r>
          </a:p>
          <a:p>
            <a:r>
              <a:rPr lang="en-US" sz="1900" dirty="0" smtClean="0"/>
              <a:t>Eliminated the cookie </a:t>
            </a:r>
            <a:r>
              <a:rPr lang="en-US" sz="1900" dirty="0"/>
              <a:t>and Cross-Site Request Forgery (CSRF) problems for </a:t>
            </a:r>
            <a:r>
              <a:rPr lang="en-US" sz="1900" dirty="0" smtClean="0"/>
              <a:t>SPAs</a:t>
            </a:r>
          </a:p>
          <a:p>
            <a:r>
              <a:rPr lang="en-US" sz="1900" dirty="0"/>
              <a:t>E</a:t>
            </a:r>
            <a:r>
              <a:rPr lang="en-US" sz="1900" dirty="0" smtClean="0"/>
              <a:t>ncrypted </a:t>
            </a:r>
            <a:r>
              <a:rPr lang="en-US" sz="1900" dirty="0"/>
              <a:t>and signed tokens </a:t>
            </a:r>
            <a:r>
              <a:rPr lang="en-US" sz="1900" dirty="0" smtClean="0"/>
              <a:t>(using shared machine key)</a:t>
            </a:r>
          </a:p>
          <a:p>
            <a:r>
              <a:rPr lang="en-US" sz="1900" dirty="0" smtClean="0"/>
              <a:t>SSL by default</a:t>
            </a:r>
          </a:p>
          <a:p>
            <a:r>
              <a:rPr lang="en-US" sz="1900" dirty="0" smtClean="0"/>
              <a:t>Resource </a:t>
            </a:r>
            <a:r>
              <a:rPr lang="en-US" sz="1900" dirty="0"/>
              <a:t>owner flow </a:t>
            </a:r>
            <a:r>
              <a:rPr lang="en-US" sz="1900" dirty="0" smtClean="0"/>
              <a:t>very</a:t>
            </a:r>
            <a:r>
              <a:rPr lang="en-US" sz="1900" dirty="0"/>
              <a:t> </a:t>
            </a:r>
            <a:r>
              <a:rPr lang="en-US" sz="1900" dirty="0" smtClean="0"/>
              <a:t>easy.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Cons</a:t>
            </a:r>
            <a:endParaRPr lang="en-US" sz="300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Exponentially complex</a:t>
            </a:r>
          </a:p>
          <a:p>
            <a:r>
              <a:rPr lang="en-US" sz="2000" dirty="0" smtClean="0"/>
              <a:t>Adding refresh tokens required implementing persistence</a:t>
            </a:r>
          </a:p>
          <a:p>
            <a:r>
              <a:rPr lang="en-US" sz="2000" dirty="0"/>
              <a:t>I</a:t>
            </a:r>
            <a:r>
              <a:rPr lang="en-US" sz="2000" dirty="0" smtClean="0"/>
              <a:t>mplicit flow (native or JS apps) lacked </a:t>
            </a:r>
            <a:r>
              <a:rPr lang="en-US" sz="2000" dirty="0"/>
              <a:t>login/consent</a:t>
            </a:r>
            <a:r>
              <a:rPr lang="en-US" sz="2000" dirty="0" smtClean="0"/>
              <a:t> view engine</a:t>
            </a:r>
          </a:p>
          <a:p>
            <a:r>
              <a:rPr lang="en-US" sz="2000" dirty="0" smtClean="0"/>
              <a:t>Lacking in validation</a:t>
            </a:r>
          </a:p>
          <a:p>
            <a:r>
              <a:rPr lang="en-US" sz="2000" dirty="0" smtClean="0"/>
              <a:t>The ASP.NET team decided to discontinue </a:t>
            </a:r>
            <a:r>
              <a:rPr lang="en-US" sz="2000" dirty="0" smtClean="0"/>
              <a:t>Project Katana </a:t>
            </a:r>
            <a:r>
              <a:rPr lang="en-US" sz="2000" dirty="0" smtClean="0"/>
              <a:t>to focus on consuming tokens</a:t>
            </a:r>
          </a:p>
          <a:p>
            <a:r>
              <a:rPr lang="en-US" sz="2000" dirty="0" smtClean="0"/>
              <a:t>“Note</a:t>
            </a:r>
            <a:r>
              <a:rPr lang="en-US" sz="2000" dirty="0"/>
              <a:t>: This outline should not be intended to be used for creating a secure production app</a:t>
            </a:r>
            <a:r>
              <a:rPr lang="en-US" sz="2000" dirty="0" smtClean="0"/>
              <a:t>.”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https://leastprivilege.com/2014/03/24/the-web-api-v2-oauth2-authorization-server-middlewareis-it-worth-it/</a:t>
            </a:r>
            <a:endParaRPr lang="en-US" sz="1000" dirty="0" smtClean="0"/>
          </a:p>
        </p:txBody>
      </p:sp>
      <p:pic>
        <p:nvPicPr>
          <p:cNvPr id="10" name="Picture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6697" y="5669307"/>
            <a:ext cx="1270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3829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5" grpId="0" build="p"/>
      <p:bldP spid="6" grpId="0" build="p"/>
      <p:bldP spid="9" grpId="0" build="p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Modern Applications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5954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This happened</a:t>
            </a:r>
            <a:r>
              <a:rPr lang="is-IS" sz="3000" dirty="0" smtClean="0"/>
              <a:t>…</a:t>
            </a:r>
            <a:endParaRPr lang="en-US" sz="30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1894" y="987425"/>
            <a:ext cx="3660938" cy="487362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No SOAP</a:t>
            </a:r>
          </a:p>
          <a:p>
            <a:r>
              <a:rPr lang="en-US" sz="2000" dirty="0" smtClean="0"/>
              <a:t>No SAML</a:t>
            </a:r>
          </a:p>
          <a:p>
            <a:r>
              <a:rPr lang="en-US" sz="2000" dirty="0" smtClean="0"/>
              <a:t>No WS*</a:t>
            </a:r>
          </a:p>
          <a:p>
            <a:r>
              <a:rPr lang="en-US" sz="2000" dirty="0" smtClean="0"/>
              <a:t>No Windows</a:t>
            </a:r>
          </a:p>
          <a:p>
            <a:r>
              <a:rPr lang="en-US" sz="2000" dirty="0" smtClean="0"/>
              <a:t>No Enterprise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05978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Big Picture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28494"/>
            <a:ext cx="7891463" cy="4347186"/>
          </a:xfrm>
        </p:spPr>
      </p:pic>
      <p:sp>
        <p:nvSpPr>
          <p:cNvPr id="8" name="TextBox 7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identityserver.github.io</a:t>
            </a:r>
            <a:r>
              <a:rPr lang="en-US" sz="1000" dirty="0">
                <a:hlinkClick r:id="rId3"/>
              </a:rPr>
              <a:t>/Documentation/docsv2/overview/</a:t>
            </a:r>
            <a:r>
              <a:rPr lang="en-US" sz="1000" dirty="0" err="1">
                <a:hlinkClick r:id="rId3"/>
              </a:rPr>
              <a:t>bigPicture.html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60993947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Security Protocols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89" y="1469375"/>
            <a:ext cx="7854696" cy="4712819"/>
          </a:xfrm>
        </p:spPr>
      </p:pic>
      <p:sp>
        <p:nvSpPr>
          <p:cNvPr id="10" name="TextBox 9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identityserver.github.io</a:t>
            </a:r>
            <a:r>
              <a:rPr lang="en-US" sz="1000" dirty="0">
                <a:hlinkClick r:id="rId3"/>
              </a:rPr>
              <a:t>/Documentation/docsv2/overview/</a:t>
            </a:r>
            <a:r>
              <a:rPr lang="en-US" sz="1000" dirty="0" err="1">
                <a:hlinkClick r:id="rId3"/>
              </a:rPr>
              <a:t>bigPicture.html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37783856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Security Concerns</a:t>
            </a:r>
            <a:endParaRPr lang="en-US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000" dirty="0" smtClean="0"/>
              <a:t>Authentication</a:t>
            </a:r>
            <a:endParaRPr lang="en-US" sz="3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endParaRPr lang="en-US" sz="2000" dirty="0"/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dirty="0" smtClean="0"/>
              <a:t>Identity of the current user</a:t>
            </a:r>
            <a:endParaRPr lang="en-US" sz="2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000" dirty="0" smtClean="0"/>
              <a:t>API Access</a:t>
            </a:r>
            <a:endParaRPr lang="en-US" sz="30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endParaRPr lang="en-US" sz="2000" dirty="0"/>
          </a:p>
          <a:p>
            <a:pPr marL="0" indent="0" algn="ctr">
              <a:buNone/>
            </a:pPr>
            <a:endParaRPr lang="en-US" sz="2000" dirty="0" smtClean="0"/>
          </a:p>
          <a:p>
            <a:pPr marL="0" indent="0" algn="ctr">
              <a:buNone/>
            </a:pPr>
            <a:r>
              <a:rPr lang="en-US" sz="2000" dirty="0" smtClean="0"/>
              <a:t>Application identity and/or delegating the user’s identity</a:t>
            </a:r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pic>
        <p:nvPicPr>
          <p:cNvPr id="9" name="Picture 4" descr="http://downloads.eviware.s3.amazonaws.com/web_site_images/soapui/web_images/Dojo/Testing_Dojo_Illustrations_03_Authentication_VS_Authorization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92"/>
          <a:stretch/>
        </p:blipFill>
        <p:spPr bwMode="auto">
          <a:xfrm>
            <a:off x="1049537" y="2505075"/>
            <a:ext cx="3028950" cy="118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downloads.eviware.s3.amazonaws.com/web_site_images/soapui/web_images/Dojo/Testing_Dojo_Illustrations_03_Authentication_VS_Authorization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64" b="22333"/>
          <a:stretch/>
        </p:blipFill>
        <p:spPr bwMode="auto">
          <a:xfrm>
            <a:off x="5058370" y="2505075"/>
            <a:ext cx="3028950" cy="118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4"/>
              </a:rPr>
              <a:t>https://</a:t>
            </a:r>
            <a:r>
              <a:rPr lang="en-US" sz="1000" dirty="0" err="1">
                <a:hlinkClick r:id="rId4"/>
              </a:rPr>
              <a:t>identityserver.github.io</a:t>
            </a:r>
            <a:r>
              <a:rPr lang="en-US" sz="1000" dirty="0">
                <a:hlinkClick r:id="rId4"/>
              </a:rPr>
              <a:t>/Documentation/docsv2/overview/</a:t>
            </a:r>
            <a:r>
              <a:rPr lang="en-US" sz="1000" dirty="0" err="1">
                <a:hlinkClick r:id="rId4"/>
              </a:rPr>
              <a:t>bigPicture.html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58951349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6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  <p:bldP spid="5" grpId="0" build="p"/>
      <p:bldP spid="6" grpId="0" build="p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Security Assertion Markup </a:t>
            </a:r>
            <a:r>
              <a:rPr lang="en-US" sz="4000" dirty="0" smtClean="0"/>
              <a:t>Language</a:t>
            </a:r>
            <a:endParaRPr lang="en-US" sz="4000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Most </a:t>
            </a:r>
            <a:r>
              <a:rPr lang="en-US" sz="2000" dirty="0"/>
              <a:t>popular &amp; widely deployed</a:t>
            </a:r>
          </a:p>
          <a:p>
            <a:r>
              <a:rPr lang="en-US" sz="2000" dirty="0"/>
              <a:t>SAML 1.0 – November 2002</a:t>
            </a:r>
          </a:p>
          <a:p>
            <a:r>
              <a:rPr lang="en-US" sz="2000" dirty="0"/>
              <a:t>SAML 1.1 – September 2003</a:t>
            </a:r>
          </a:p>
          <a:p>
            <a:r>
              <a:rPr lang="en-US" sz="2000" dirty="0"/>
              <a:t>SAML 2.0 – March 2005</a:t>
            </a:r>
          </a:p>
          <a:p>
            <a:r>
              <a:rPr lang="en-US" sz="2000" dirty="0"/>
              <a:t>Browser single sign-on (SSO)</a:t>
            </a:r>
          </a:p>
          <a:p>
            <a:r>
              <a:rPr lang="en-US" sz="2000" dirty="0"/>
              <a:t>Problematic beyond intranet</a:t>
            </a:r>
          </a:p>
          <a:p>
            <a:r>
              <a:rPr lang="en-US" sz="2000" dirty="0" smtClean="0"/>
              <a:t>XML-based</a:t>
            </a:r>
          </a:p>
          <a:p>
            <a:r>
              <a:rPr lang="en-US" sz="2000" dirty="0" smtClean="0"/>
              <a:t>“</a:t>
            </a:r>
            <a:r>
              <a:rPr lang="en-US" sz="2000" dirty="0" err="1" smtClean="0"/>
              <a:t>Enterprisey</a:t>
            </a:r>
            <a:r>
              <a:rPr lang="en-US" sz="2000" dirty="0" smtClean="0"/>
              <a:t>” and “not trivial”</a:t>
            </a:r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en.wikipedia.org</a:t>
            </a:r>
            <a:r>
              <a:rPr lang="en-US" sz="1000" dirty="0">
                <a:hlinkClick r:id="rId3"/>
              </a:rPr>
              <a:t>/wiki/</a:t>
            </a:r>
            <a:r>
              <a:rPr lang="en-US" sz="1000" dirty="0" err="1">
                <a:hlinkClick r:id="rId3"/>
              </a:rPr>
              <a:t>Security_Assertion_Markup_Language</a:t>
            </a:r>
            <a:endParaRPr lang="en-US" sz="1000" dirty="0" smtClean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750" y="1825625"/>
            <a:ext cx="2794000" cy="787400"/>
          </a:xfrm>
        </p:spPr>
      </p:pic>
    </p:spTree>
    <p:extLst>
      <p:ext uri="{BB962C8B-B14F-4D97-AF65-F5344CB8AC3E}">
        <p14:creationId xmlns:p14="http://schemas.microsoft.com/office/powerpoint/2010/main" val="151481100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9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build="p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OpenID Connect</a:t>
            </a:r>
            <a:endParaRPr lang="en-US" sz="4000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Newest but generally considered to be the future</a:t>
            </a:r>
          </a:p>
          <a:p>
            <a:r>
              <a:rPr lang="en-US" sz="2000" dirty="0"/>
              <a:t>OpenID – May 2005</a:t>
            </a:r>
          </a:p>
          <a:p>
            <a:r>
              <a:rPr lang="en-US" sz="2000" dirty="0"/>
              <a:t>OpenID 2.0 – December 2007</a:t>
            </a:r>
          </a:p>
          <a:p>
            <a:r>
              <a:rPr lang="en-US" sz="2000" dirty="0"/>
              <a:t>OIDC </a:t>
            </a:r>
            <a:r>
              <a:rPr lang="en-US" sz="2000" dirty="0" smtClean="0"/>
              <a:t>[3.0] </a:t>
            </a:r>
            <a:r>
              <a:rPr lang="en-US" sz="2000" dirty="0"/>
              <a:t>– February 2014</a:t>
            </a:r>
          </a:p>
          <a:p>
            <a:r>
              <a:rPr lang="en-US" sz="2000" dirty="0"/>
              <a:t>Designed to be more usable by native and mobile applications</a:t>
            </a:r>
          </a:p>
          <a:p>
            <a:r>
              <a:rPr lang="en-US" sz="2000" dirty="0"/>
              <a:t>RESTful HTTP API using JSON</a:t>
            </a:r>
          </a:p>
          <a:p>
            <a:r>
              <a:rPr lang="en-US" sz="2000" dirty="0"/>
              <a:t>Authentication layer on top of the OAuth 2.0 authorization </a:t>
            </a:r>
            <a:r>
              <a:rPr lang="en-US" sz="2000" dirty="0" smtClean="0"/>
              <a:t>framework</a:t>
            </a:r>
          </a:p>
          <a:p>
            <a:r>
              <a:rPr lang="en-US" sz="2000" dirty="0" smtClean="0"/>
              <a:t>Uses the JSON </a:t>
            </a:r>
            <a:r>
              <a:rPr lang="en-US" sz="2000" dirty="0"/>
              <a:t>Web Token (JWT) and JSON Object Signing and Encryption (JOSE</a:t>
            </a:r>
            <a:r>
              <a:rPr lang="en-US" sz="2000" dirty="0" smtClean="0"/>
              <a:t>) specs</a:t>
            </a:r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en.wikipedia.org</a:t>
            </a:r>
            <a:r>
              <a:rPr lang="en-US" sz="1000" dirty="0">
                <a:hlinkClick r:id="rId3"/>
              </a:rPr>
              <a:t>/wiki/OpenID</a:t>
            </a:r>
            <a:endParaRPr lang="en-US" sz="1000" dirty="0" smtClean="0"/>
          </a:p>
        </p:txBody>
      </p:sp>
      <p:pic>
        <p:nvPicPr>
          <p:cNvPr id="10" name="Content Placeholder 17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25625"/>
            <a:ext cx="3886200" cy="1842216"/>
          </a:xfrm>
        </p:spPr>
      </p:pic>
    </p:spTree>
    <p:extLst>
      <p:ext uri="{BB962C8B-B14F-4D97-AF65-F5344CB8AC3E}">
        <p14:creationId xmlns:p14="http://schemas.microsoft.com/office/powerpoint/2010/main" val="11962966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9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build="p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000" dirty="0" smtClean="0"/>
              <a:t>Mark A. Wilson</a:t>
            </a:r>
            <a:endParaRPr lang="en-US" sz="3000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7" r="6787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000" dirty="0" smtClean="0"/>
              <a:t>www.developerinfra.com</a:t>
            </a:r>
          </a:p>
          <a:p>
            <a:pPr algn="ctr"/>
            <a:r>
              <a:rPr lang="en-US" sz="2000" dirty="0" smtClean="0"/>
              <a:t>@</a:t>
            </a:r>
            <a:r>
              <a:rPr lang="en-US" sz="2000" dirty="0" err="1" smtClean="0"/>
              <a:t>DeveloperInfra</a:t>
            </a:r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Software craftsman, consultant and agile .NET/JavaScript web developer. User group leader and event planner. Loving husband, dog foster, and Disney aficionado.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3460FD-32A0-43FA-84A7-18213DDD14E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4629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sz="half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814" y="365125"/>
            <a:ext cx="6659135" cy="5813425"/>
          </a:xfrm>
        </p:spPr>
      </p:pic>
      <p:sp>
        <p:nvSpPr>
          <p:cNvPr id="16" name="TextBox 15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en.wikipedia.org</a:t>
            </a:r>
            <a:r>
              <a:rPr lang="en-US" sz="1000" dirty="0">
                <a:hlinkClick r:id="rId3"/>
              </a:rPr>
              <a:t>/wiki/OAuth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99876669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Better Together</a:t>
            </a:r>
            <a:endParaRPr lang="en-US" sz="4000" dirty="0"/>
          </a:p>
        </p:txBody>
      </p:sp>
      <p:pic>
        <p:nvPicPr>
          <p:cNvPr id="18" name="Content Placeholder 17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051393"/>
            <a:ext cx="3886200" cy="1842216"/>
          </a:xfrm>
        </p:spPr>
      </p:pic>
      <p:pic>
        <p:nvPicPr>
          <p:cNvPr id="16" name="Content Placeholder 15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50" y="2051393"/>
            <a:ext cx="3886200" cy="3899801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5"/>
              </a:rPr>
              <a:t>https://</a:t>
            </a:r>
            <a:r>
              <a:rPr lang="en-US" sz="1000" dirty="0" err="1">
                <a:hlinkClick r:id="rId5"/>
              </a:rPr>
              <a:t>identityserver.github.io</a:t>
            </a:r>
            <a:r>
              <a:rPr lang="en-US" sz="1000" dirty="0">
                <a:hlinkClick r:id="rId5"/>
              </a:rPr>
              <a:t>/Documentation/docsv2/overview/</a:t>
            </a:r>
            <a:r>
              <a:rPr lang="en-US" sz="1000" dirty="0" err="1">
                <a:hlinkClick r:id="rId5"/>
              </a:rPr>
              <a:t>bigPicture.html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75020648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Authentication Using OpenID Connect and </a:t>
            </a:r>
            <a:r>
              <a:rPr lang="en-US" dirty="0" smtClean="0"/>
              <a:t>OAuth2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7720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OpenID Connect</a:t>
            </a:r>
            <a:endParaRPr lang="en-US" sz="4000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b="1" dirty="0" smtClean="0"/>
              <a:t>“OpenID </a:t>
            </a:r>
            <a:r>
              <a:rPr lang="en-US" sz="2000" b="1" dirty="0"/>
              <a:t>Connect 1.0 is a simple identity layer on top of </a:t>
            </a:r>
            <a:r>
              <a:rPr lang="en-US" sz="2000" b="1" dirty="0" smtClean="0"/>
              <a:t>the</a:t>
            </a:r>
            <a:br>
              <a:rPr lang="en-US" sz="2000" b="1" dirty="0" smtClean="0"/>
            </a:br>
            <a:r>
              <a:rPr lang="en-US" sz="2000" b="1" dirty="0" smtClean="0"/>
              <a:t>OAuth </a:t>
            </a:r>
            <a:r>
              <a:rPr lang="en-US" sz="2000" b="1" dirty="0"/>
              <a:t>2.0 protocol</a:t>
            </a:r>
            <a:r>
              <a:rPr lang="en-US" sz="2000" b="1" dirty="0" smtClean="0"/>
              <a:t>.”</a:t>
            </a:r>
          </a:p>
          <a:p>
            <a:endParaRPr lang="en-US" sz="2000" dirty="0" smtClean="0"/>
          </a:p>
          <a:p>
            <a:r>
              <a:rPr lang="en-US" sz="2000" dirty="0" smtClean="0"/>
              <a:t>Defines identity tokens</a:t>
            </a:r>
          </a:p>
          <a:p>
            <a:r>
              <a:rPr lang="en-US" sz="2000" dirty="0" smtClean="0"/>
              <a:t>Defines standard token type</a:t>
            </a:r>
          </a:p>
          <a:p>
            <a:r>
              <a:rPr lang="en-US" sz="2000" dirty="0" smtClean="0"/>
              <a:t>Defines standard cryptography</a:t>
            </a:r>
          </a:p>
          <a:p>
            <a:r>
              <a:rPr lang="en-US" sz="2000" dirty="0" smtClean="0"/>
              <a:t>Defines validation procedures</a:t>
            </a:r>
          </a:p>
          <a:p>
            <a:r>
              <a:rPr lang="en-US" sz="2000" dirty="0" smtClean="0"/>
              <a:t>Defines flows for browser, native, and server-based apps</a:t>
            </a:r>
          </a:p>
          <a:p>
            <a:r>
              <a:rPr lang="en-US" sz="2000" dirty="0" smtClean="0"/>
              <a:t>Combines authentication with short/long-lived delegated API access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pic>
        <p:nvPicPr>
          <p:cNvPr id="10" name="Content Placeholder 17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25625"/>
            <a:ext cx="3886200" cy="1842216"/>
          </a:xfrm>
        </p:spPr>
      </p:pic>
      <p:sp>
        <p:nvSpPr>
          <p:cNvPr id="11" name="TextBox 10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4"/>
              </a:rPr>
              <a:t>http://</a:t>
            </a:r>
            <a:r>
              <a:rPr lang="en-US" sz="1000" dirty="0" err="1">
                <a:hlinkClick r:id="rId4"/>
              </a:rPr>
              <a:t>openid.net</a:t>
            </a:r>
            <a:r>
              <a:rPr lang="en-US" sz="1000" dirty="0">
                <a:hlinkClick r:id="rId4"/>
              </a:rPr>
              <a:t>/connect/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1732733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build="p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OpenID Connect</a:t>
            </a:r>
            <a:endParaRPr lang="en-US" sz="4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338" y="1825625"/>
            <a:ext cx="5540086" cy="4352925"/>
          </a:xfrm>
        </p:spPr>
      </p:pic>
      <p:sp>
        <p:nvSpPr>
          <p:cNvPr id="12" name="TextBox 11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4"/>
              </a:rPr>
              <a:t>http://</a:t>
            </a:r>
            <a:r>
              <a:rPr lang="en-US" sz="1000" dirty="0" err="1">
                <a:hlinkClick r:id="rId4"/>
              </a:rPr>
              <a:t>openid.net</a:t>
            </a:r>
            <a:r>
              <a:rPr lang="en-US" sz="1000" dirty="0">
                <a:hlinkClick r:id="rId4"/>
              </a:rPr>
              <a:t>/connect/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8052505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OpenID Connect</a:t>
            </a:r>
            <a:endParaRPr lang="en-US" sz="4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20" name="Text Placeholder 3"/>
          <p:cNvSpPr txBox="1">
            <a:spLocks/>
          </p:cNvSpPr>
          <p:nvPr/>
        </p:nvSpPr>
        <p:spPr>
          <a:xfrm>
            <a:off x="629842" y="1681163"/>
            <a:ext cx="256032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dirty="0" smtClean="0"/>
              <a:t>Authorize Endpoint</a:t>
            </a:r>
            <a:endParaRPr lang="en-US" sz="3000" dirty="0"/>
          </a:p>
        </p:txBody>
      </p:sp>
      <p:pic>
        <p:nvPicPr>
          <p:cNvPr id="21" name="Content Placeholder 10"/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38" y="3067050"/>
            <a:ext cx="2560637" cy="2560637"/>
          </a:xfrm>
          <a:prstGeom prst="rect">
            <a:avLst/>
          </a:prstGeom>
        </p:spPr>
      </p:pic>
      <p:sp>
        <p:nvSpPr>
          <p:cNvPr id="22" name="Text Placeholder 8"/>
          <p:cNvSpPr txBox="1">
            <a:spLocks/>
          </p:cNvSpPr>
          <p:nvPr/>
        </p:nvSpPr>
        <p:spPr>
          <a:xfrm>
            <a:off x="5956221" y="1681163"/>
            <a:ext cx="256032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dirty="0" err="1" smtClean="0"/>
              <a:t>UserInfo</a:t>
            </a:r>
            <a:r>
              <a:rPr lang="en-US" sz="3000" dirty="0" smtClean="0"/>
              <a:t> Endpoint</a:t>
            </a:r>
            <a:endParaRPr lang="en-US" sz="3000" dirty="0"/>
          </a:p>
        </p:txBody>
      </p:sp>
      <p:pic>
        <p:nvPicPr>
          <p:cNvPr id="23" name="Content Placeholder 12"/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903" y="3067050"/>
            <a:ext cx="2560638" cy="2560638"/>
          </a:xfrm>
          <a:prstGeom prst="rect">
            <a:avLst/>
          </a:prstGeom>
        </p:spPr>
      </p:pic>
      <p:sp>
        <p:nvSpPr>
          <p:cNvPr id="24" name="Text Placeholder 8"/>
          <p:cNvSpPr txBox="1">
            <a:spLocks/>
          </p:cNvSpPr>
          <p:nvPr/>
        </p:nvSpPr>
        <p:spPr>
          <a:xfrm>
            <a:off x="3293031" y="1679188"/>
            <a:ext cx="256032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dirty="0" smtClean="0"/>
              <a:t>Token</a:t>
            </a:r>
            <a:br>
              <a:rPr lang="en-US" sz="3000" dirty="0" smtClean="0"/>
            </a:br>
            <a:r>
              <a:rPr lang="en-US" sz="3000" dirty="0" smtClean="0"/>
              <a:t>Endpoint</a:t>
            </a:r>
            <a:endParaRPr lang="en-US" sz="3000" dirty="0"/>
          </a:p>
        </p:txBody>
      </p:sp>
      <p:pic>
        <p:nvPicPr>
          <p:cNvPr id="25" name="Content Placeholder 12"/>
          <p:cNvPicPr>
            <a:picLocks noChangeAspect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070" y="3065075"/>
            <a:ext cx="2560638" cy="256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85850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Flows</a:t>
            </a:r>
            <a:endParaRPr lang="en-US" sz="4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20" name="Text Placeholder 3"/>
          <p:cNvSpPr txBox="1">
            <a:spLocks/>
          </p:cNvSpPr>
          <p:nvPr/>
        </p:nvSpPr>
        <p:spPr>
          <a:xfrm>
            <a:off x="629842" y="1681163"/>
            <a:ext cx="256032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dirty="0" smtClean="0"/>
              <a:t>Implicit Flow</a:t>
            </a:r>
          </a:p>
          <a:p>
            <a:pPr algn="ctr"/>
            <a:r>
              <a:rPr lang="en-US" sz="2000" b="0" dirty="0" smtClean="0"/>
              <a:t>(Browser-based)</a:t>
            </a:r>
            <a:endParaRPr lang="en-US" sz="2000" b="0" dirty="0"/>
          </a:p>
        </p:txBody>
      </p:sp>
      <p:pic>
        <p:nvPicPr>
          <p:cNvPr id="21" name="Content Placeholder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38" y="3067050"/>
            <a:ext cx="2560637" cy="2560637"/>
          </a:xfrm>
          <a:prstGeom prst="rect">
            <a:avLst/>
          </a:prstGeom>
        </p:spPr>
      </p:pic>
      <p:sp>
        <p:nvSpPr>
          <p:cNvPr id="22" name="Text Placeholder 8"/>
          <p:cNvSpPr txBox="1">
            <a:spLocks/>
          </p:cNvSpPr>
          <p:nvPr/>
        </p:nvSpPr>
        <p:spPr>
          <a:xfrm>
            <a:off x="5956221" y="1145628"/>
            <a:ext cx="2560320" cy="13594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500" dirty="0" smtClean="0"/>
              <a:t>Client Credentials Flow</a:t>
            </a:r>
          </a:p>
          <a:p>
            <a:pPr algn="ctr"/>
            <a:r>
              <a:rPr lang="en-US" sz="3200" b="0" dirty="0" smtClean="0"/>
              <a:t>(Server-to-Server/</a:t>
            </a:r>
            <a:r>
              <a:rPr lang="en-US" sz="3200" b="0" dirty="0" err="1" smtClean="0"/>
              <a:t>IoT</a:t>
            </a:r>
            <a:r>
              <a:rPr lang="en-US" sz="3200" b="0" dirty="0" smtClean="0"/>
              <a:t>)</a:t>
            </a:r>
            <a:endParaRPr lang="en-US" sz="3200" b="0" dirty="0"/>
          </a:p>
        </p:txBody>
      </p:sp>
      <p:pic>
        <p:nvPicPr>
          <p:cNvPr id="23" name="Content Placeholder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903" y="3067050"/>
            <a:ext cx="2560638" cy="2560638"/>
          </a:xfrm>
          <a:prstGeom prst="rect">
            <a:avLst/>
          </a:prstGeom>
        </p:spPr>
      </p:pic>
      <p:sp>
        <p:nvSpPr>
          <p:cNvPr id="24" name="Text Placeholder 8"/>
          <p:cNvSpPr txBox="1">
            <a:spLocks/>
          </p:cNvSpPr>
          <p:nvPr/>
        </p:nvSpPr>
        <p:spPr>
          <a:xfrm>
            <a:off x="3293031" y="1679188"/>
            <a:ext cx="256032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dirty="0" smtClean="0"/>
              <a:t>Hybrid Flow</a:t>
            </a:r>
          </a:p>
          <a:p>
            <a:pPr algn="ctr"/>
            <a:r>
              <a:rPr lang="en-US" sz="2000" b="0" dirty="0" smtClean="0"/>
              <a:t>(Native/Mobile)</a:t>
            </a:r>
            <a:endParaRPr lang="en-US" sz="2000" b="0" dirty="0"/>
          </a:p>
        </p:txBody>
      </p:sp>
      <p:pic>
        <p:nvPicPr>
          <p:cNvPr id="25" name="Content Placeholder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070" y="3065075"/>
            <a:ext cx="2560638" cy="256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3990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  <p:bldP spid="22" grpId="0"/>
      <p:bldP spid="2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Implicit Flow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882782" cy="381158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/authorize</a:t>
            </a:r>
          </a:p>
          <a:p>
            <a:r>
              <a:rPr lang="en-US" sz="2000" dirty="0" smtClean="0"/>
              <a:t>?</a:t>
            </a:r>
            <a:r>
              <a:rPr lang="en-US" sz="2000" b="1" dirty="0" err="1" smtClean="0"/>
              <a:t>client_id</a:t>
            </a:r>
            <a:r>
              <a:rPr lang="en-US" sz="2000" dirty="0" smtClean="0"/>
              <a:t>=app1</a:t>
            </a:r>
          </a:p>
          <a:p>
            <a:r>
              <a:rPr lang="en-US" sz="2000" dirty="0" smtClean="0"/>
              <a:t>&amp;</a:t>
            </a:r>
            <a:r>
              <a:rPr lang="en-US" sz="2000" b="1" dirty="0" err="1" smtClean="0"/>
              <a:t>redirect_uri</a:t>
            </a:r>
            <a:r>
              <a:rPr lang="en-US" sz="2000" dirty="0" smtClean="0"/>
              <a:t>=https://</a:t>
            </a:r>
            <a:r>
              <a:rPr lang="en-US" sz="2000" dirty="0" err="1" smtClean="0"/>
              <a:t>app.com</a:t>
            </a:r>
            <a:r>
              <a:rPr lang="en-US" sz="2000" dirty="0" smtClean="0"/>
              <a:t>/</a:t>
            </a:r>
            <a:r>
              <a:rPr lang="en-US" sz="2000" dirty="0" err="1" smtClean="0"/>
              <a:t>cb</a:t>
            </a:r>
            <a:endParaRPr lang="en-US" sz="2000" dirty="0" smtClean="0"/>
          </a:p>
          <a:p>
            <a:r>
              <a:rPr lang="en-US" sz="2000" dirty="0" smtClean="0"/>
              <a:t>&amp;</a:t>
            </a:r>
            <a:r>
              <a:rPr lang="en-US" sz="2000" b="1" dirty="0" err="1" smtClean="0"/>
              <a:t>response_type</a:t>
            </a:r>
            <a:r>
              <a:rPr lang="en-US" sz="2000" dirty="0" smtClean="0"/>
              <a:t>=</a:t>
            </a:r>
            <a:r>
              <a:rPr lang="en-US" sz="2000" dirty="0" err="1" smtClean="0"/>
              <a:t>id_token</a:t>
            </a:r>
            <a:endParaRPr lang="en-US" sz="2000" dirty="0" smtClean="0"/>
          </a:p>
          <a:p>
            <a:r>
              <a:rPr lang="en-US" sz="2000" dirty="0" smtClean="0"/>
              <a:t>&amp;</a:t>
            </a:r>
            <a:r>
              <a:rPr lang="en-US" sz="2000" b="1" dirty="0" err="1" smtClean="0"/>
              <a:t>response_mode</a:t>
            </a:r>
            <a:r>
              <a:rPr lang="en-US" sz="2000" dirty="0" smtClean="0"/>
              <a:t>=</a:t>
            </a:r>
            <a:r>
              <a:rPr lang="en-US" sz="2000" dirty="0" err="1" smtClean="0"/>
              <a:t>form_post</a:t>
            </a:r>
            <a:endParaRPr lang="en-US" sz="2000" dirty="0" smtClean="0"/>
          </a:p>
          <a:p>
            <a:r>
              <a:rPr lang="en-US" sz="2000" dirty="0" smtClean="0"/>
              <a:t>&amp;</a:t>
            </a:r>
            <a:r>
              <a:rPr lang="en-US" sz="2000" b="1" dirty="0" smtClean="0"/>
              <a:t>nonce</a:t>
            </a:r>
            <a:r>
              <a:rPr lang="en-US" sz="2000" dirty="0" smtClean="0"/>
              <a:t>=a1b</a:t>
            </a:r>
            <a:r>
              <a:rPr lang="is-IS" sz="2000" dirty="0" smtClean="0"/>
              <a:t>…x9z</a:t>
            </a:r>
          </a:p>
          <a:p>
            <a:r>
              <a:rPr lang="is-IS" sz="2000" dirty="0" smtClean="0"/>
              <a:t>&amp;</a:t>
            </a:r>
            <a:r>
              <a:rPr lang="is-IS" sz="2000" b="1" dirty="0" smtClean="0"/>
              <a:t>scope</a:t>
            </a:r>
            <a:r>
              <a:rPr lang="is-IS" sz="2000" dirty="0" smtClean="0"/>
              <a:t>=openid email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pic>
        <p:nvPicPr>
          <p:cNvPr id="7" name="Content Placeholder 10"/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541" y="987426"/>
            <a:ext cx="2286000" cy="2286000"/>
          </a:xfrm>
          <a:prstGeom prst="rect">
            <a:avLst/>
          </a:prstGeom>
        </p:spPr>
      </p:pic>
      <p:pic>
        <p:nvPicPr>
          <p:cNvPr id="8" name="Content Placeholder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391" y="3582988"/>
            <a:ext cx="2286000" cy="22860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18935390">
            <a:off x="5716191" y="3264217"/>
            <a:ext cx="914400" cy="32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23818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Identity Token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https://</a:t>
            </a:r>
            <a:r>
              <a:rPr lang="en-US" sz="1000" dirty="0" err="1">
                <a:hlinkClick r:id="rId2"/>
              </a:rPr>
              <a:t>jwt.io</a:t>
            </a:r>
            <a:r>
              <a:rPr lang="en-US" sz="1000" dirty="0">
                <a:hlinkClick r:id="rId2"/>
              </a:rPr>
              <a:t>/</a:t>
            </a:r>
            <a:endParaRPr lang="en-US" sz="1000" dirty="0" smtClean="0"/>
          </a:p>
        </p:txBody>
      </p:sp>
      <p:pic>
        <p:nvPicPr>
          <p:cNvPr id="8" name="Content Placeholder 7">
            <a:hlinkClick r:id="rId2"/>
          </p:cNvPr>
          <p:cNvPicPr>
            <a:picLocks noGrp="1" noChangeAspect="1"/>
          </p:cNvPicPr>
          <p:nvPr>
            <p:ph sz="half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426" y="1825625"/>
            <a:ext cx="7327910" cy="4352925"/>
          </a:xfrm>
        </p:spPr>
      </p:pic>
    </p:spTree>
    <p:extLst>
      <p:ext uri="{BB962C8B-B14F-4D97-AF65-F5344CB8AC3E}">
        <p14:creationId xmlns:p14="http://schemas.microsoft.com/office/powerpoint/2010/main" val="123098174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Getting Started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pic>
        <p:nvPicPr>
          <p:cNvPr id="6" name="Content Placeholder 5">
            <a:hlinkClick r:id="rId2"/>
          </p:cNvPr>
          <p:cNvPicPr>
            <a:picLocks noGrp="1" noChangeAspect="1"/>
          </p:cNvPicPr>
          <p:nvPr>
            <p:ph sz="half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70" y="1825625"/>
            <a:ext cx="7420422" cy="4352925"/>
          </a:xfrm>
        </p:spPr>
      </p:pic>
      <p:sp>
        <p:nvSpPr>
          <p:cNvPr id="7" name="TextBox 6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http://</a:t>
            </a:r>
            <a:r>
              <a:rPr lang="en-US" sz="1000" dirty="0" err="1">
                <a:hlinkClick r:id="rId2"/>
              </a:rPr>
              <a:t>openid.net</a:t>
            </a:r>
            <a:r>
              <a:rPr lang="en-US" sz="1000" dirty="0">
                <a:hlinkClick r:id="rId2"/>
              </a:rPr>
              <a:t>/connect/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57736808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151" y="457200"/>
            <a:ext cx="3153746" cy="1600200"/>
          </a:xfrm>
        </p:spPr>
        <p:txBody>
          <a:bodyPr>
            <a:normAutofit/>
          </a:bodyPr>
          <a:lstStyle/>
          <a:p>
            <a:pPr algn="ctr"/>
            <a:r>
              <a:rPr lang="en-US" sz="2990" dirty="0" smtClean="0"/>
              <a:t>Logical Advantage</a:t>
            </a:r>
            <a:endParaRPr lang="en-US" sz="2990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/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629840" y="2057400"/>
            <a:ext cx="3149057" cy="3811588"/>
          </a:xfrm>
        </p:spPr>
        <p:txBody>
          <a:bodyPr>
            <a:normAutofit/>
          </a:bodyPr>
          <a:lstStyle/>
          <a:p>
            <a:pPr algn="ctr"/>
            <a:r>
              <a:rPr lang="en-US" sz="1990" dirty="0" smtClean="0"/>
              <a:t>www.logicaladvantage.com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Our mission is to partner with our clients to provide strategies and solutions that maximize the ROI of Enterprise Asset Intelligence and Human Capital Development.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623460FD-32A0-43FA-84A7-18213DDD14E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LogicalAdvantage.com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390" y="987426"/>
            <a:ext cx="4629151" cy="2653579"/>
          </a:xfrm>
          <a:prstGeom prst="rect">
            <a:avLst/>
          </a:prstGeom>
        </p:spPr>
      </p:pic>
      <p:pic>
        <p:nvPicPr>
          <p:cNvPr id="1026" name="Picture 2" descr="http://www.standupamericaus.org/sua/wp-content/uploads/2013/03/Yeswerehiri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216" y="576262"/>
            <a:ext cx="2857500" cy="2847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4360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Getting Started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http://</a:t>
            </a:r>
            <a:r>
              <a:rPr lang="en-US" sz="1000" dirty="0" err="1">
                <a:hlinkClick r:id="rId2"/>
              </a:rPr>
              <a:t>openid.net</a:t>
            </a:r>
            <a:r>
              <a:rPr lang="en-US" sz="1000" dirty="0">
                <a:hlinkClick r:id="rId2"/>
              </a:rPr>
              <a:t>/developers/libraries/</a:t>
            </a:r>
            <a:endParaRPr lang="en-US" sz="1000" dirty="0" smtClean="0"/>
          </a:p>
        </p:txBody>
      </p:sp>
      <p:pic>
        <p:nvPicPr>
          <p:cNvPr id="8" name="Content Placeholder 7">
            <a:hlinkClick r:id="rId2"/>
          </p:cNvPr>
          <p:cNvPicPr>
            <a:picLocks noGrp="1" noChangeAspect="1"/>
          </p:cNvPicPr>
          <p:nvPr>
            <p:ph sz="half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70" y="1825625"/>
            <a:ext cx="7420422" cy="4352925"/>
          </a:xfrm>
        </p:spPr>
      </p:pic>
    </p:spTree>
    <p:extLst>
      <p:ext uri="{BB962C8B-B14F-4D97-AF65-F5344CB8AC3E}">
        <p14:creationId xmlns:p14="http://schemas.microsoft.com/office/powerpoint/2010/main" val="154078695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IdentityServer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3189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Getting Started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https://</a:t>
            </a:r>
            <a:r>
              <a:rPr lang="en-US" sz="1000" dirty="0" err="1">
                <a:hlinkClick r:id="rId2"/>
              </a:rPr>
              <a:t>github.com</a:t>
            </a:r>
            <a:r>
              <a:rPr lang="en-US" sz="1000" dirty="0">
                <a:hlinkClick r:id="rId2"/>
              </a:rPr>
              <a:t>/</a:t>
            </a:r>
            <a:r>
              <a:rPr lang="en-US" sz="1000" dirty="0" err="1">
                <a:hlinkClick r:id="rId2"/>
              </a:rPr>
              <a:t>IdentityServer</a:t>
            </a:r>
            <a:endParaRPr lang="en-US" sz="1000" dirty="0" smtClean="0"/>
          </a:p>
        </p:txBody>
      </p:sp>
      <p:pic>
        <p:nvPicPr>
          <p:cNvPr id="6" name="Content Placeholder 5">
            <a:hlinkClick r:id="rId2"/>
          </p:cNvPr>
          <p:cNvPicPr>
            <a:picLocks noGrp="1" noChangeAspect="1"/>
          </p:cNvPicPr>
          <p:nvPr>
            <p:ph sz="half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70" y="1825625"/>
            <a:ext cx="7420422" cy="4352925"/>
          </a:xfrm>
        </p:spPr>
      </p:pic>
    </p:spTree>
    <p:extLst>
      <p:ext uri="{BB962C8B-B14F-4D97-AF65-F5344CB8AC3E}">
        <p14:creationId xmlns:p14="http://schemas.microsoft.com/office/powerpoint/2010/main" val="16021825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Getting Started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https://</a:t>
            </a:r>
            <a:r>
              <a:rPr lang="en-US" sz="1000" dirty="0" err="1">
                <a:hlinkClick r:id="rId2"/>
              </a:rPr>
              <a:t>identityserver.github.io</a:t>
            </a:r>
            <a:r>
              <a:rPr lang="en-US" sz="1000" dirty="0">
                <a:hlinkClick r:id="rId2"/>
              </a:rPr>
              <a:t>/Documentation/</a:t>
            </a:r>
            <a:endParaRPr lang="en-US" sz="1000" dirty="0" smtClean="0"/>
          </a:p>
        </p:txBody>
      </p:sp>
      <p:pic>
        <p:nvPicPr>
          <p:cNvPr id="8" name="Content Placeholder 7">
            <a:hlinkClick r:id="rId2"/>
          </p:cNvPr>
          <p:cNvPicPr>
            <a:picLocks noGrp="1" noChangeAspect="1"/>
          </p:cNvPicPr>
          <p:nvPr>
            <p:ph sz="half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70" y="1825625"/>
            <a:ext cx="7420422" cy="4352925"/>
          </a:xfrm>
        </p:spPr>
      </p:pic>
    </p:spTree>
    <p:extLst>
      <p:ext uri="{BB962C8B-B14F-4D97-AF65-F5344CB8AC3E}">
        <p14:creationId xmlns:p14="http://schemas.microsoft.com/office/powerpoint/2010/main" val="118201142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Getting Started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https://identityserver.github.io/Documentation/docsv2/</a:t>
            </a:r>
            <a:endParaRPr lang="en-US" sz="1000" dirty="0" smtClean="0"/>
          </a:p>
        </p:txBody>
      </p:sp>
      <p:pic>
        <p:nvPicPr>
          <p:cNvPr id="6" name="Content Placeholder 5">
            <a:hlinkClick r:id="rId2"/>
          </p:cNvPr>
          <p:cNvPicPr>
            <a:picLocks noGrp="1" noChangeAspect="1"/>
          </p:cNvPicPr>
          <p:nvPr>
            <p:ph sz="half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70" y="1825625"/>
            <a:ext cx="7420422" cy="4352925"/>
          </a:xfrm>
        </p:spPr>
      </p:pic>
    </p:spTree>
    <p:extLst>
      <p:ext uri="{BB962C8B-B14F-4D97-AF65-F5344CB8AC3E}">
        <p14:creationId xmlns:p14="http://schemas.microsoft.com/office/powerpoint/2010/main" val="35731540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Getting Started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https://</a:t>
            </a:r>
            <a:r>
              <a:rPr lang="en-US" sz="1000" dirty="0" err="1">
                <a:hlinkClick r:id="rId2"/>
              </a:rPr>
              <a:t>github.com</a:t>
            </a:r>
            <a:r>
              <a:rPr lang="en-US" sz="1000" dirty="0">
                <a:hlinkClick r:id="rId2"/>
              </a:rPr>
              <a:t>/</a:t>
            </a:r>
            <a:r>
              <a:rPr lang="en-US" sz="1000" dirty="0" err="1">
                <a:hlinkClick r:id="rId2"/>
              </a:rPr>
              <a:t>IdentityServer</a:t>
            </a:r>
            <a:r>
              <a:rPr lang="en-US" sz="1000" dirty="0">
                <a:hlinkClick r:id="rId2"/>
              </a:rPr>
              <a:t>/IdentityServer3.Samples/</a:t>
            </a:r>
            <a:endParaRPr lang="en-US" sz="1000" dirty="0" smtClean="0"/>
          </a:p>
        </p:txBody>
      </p:sp>
      <p:pic>
        <p:nvPicPr>
          <p:cNvPr id="8" name="Content Placeholder 7">
            <a:hlinkClick r:id="rId2"/>
          </p:cNvPr>
          <p:cNvPicPr>
            <a:picLocks noGrp="1" noChangeAspect="1"/>
          </p:cNvPicPr>
          <p:nvPr>
            <p:ph sz="half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70" y="1849375"/>
            <a:ext cx="7420422" cy="4352925"/>
          </a:xfrm>
        </p:spPr>
      </p:pic>
    </p:spTree>
    <p:extLst>
      <p:ext uri="{BB962C8B-B14F-4D97-AF65-F5344CB8AC3E}">
        <p14:creationId xmlns:p14="http://schemas.microsoft.com/office/powerpoint/2010/main" val="16499010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logicaladvantage.com/wp-content/themes/LogicalAdvantage/images/home-bg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114"/>
          <a:stretch/>
        </p:blipFill>
        <p:spPr bwMode="auto">
          <a:xfrm>
            <a:off x="0" y="0"/>
            <a:ext cx="9144000" cy="6868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2743200"/>
            <a:ext cx="8214341" cy="1371600"/>
            <a:chOff x="0" y="2743200"/>
            <a:chExt cx="8214341" cy="1371600"/>
          </a:xfrm>
        </p:grpSpPr>
        <p:sp>
          <p:nvSpPr>
            <p:cNvPr id="6" name="Rectangle 5"/>
            <p:cNvSpPr/>
            <p:nvPr/>
          </p:nvSpPr>
          <p:spPr>
            <a:xfrm>
              <a:off x="0" y="2743200"/>
              <a:ext cx="7071341" cy="1371600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 err="1" smtClean="0">
                  <a:latin typeface="+mj-lt"/>
                </a:rPr>
                <a:t>IdentityServer</a:t>
              </a:r>
              <a:endParaRPr lang="en-US" sz="4000" b="1" dirty="0">
                <a:latin typeface="+mj-lt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7071341" y="2743200"/>
              <a:ext cx="1143000" cy="1371600"/>
              <a:chOff x="7071341" y="2743200"/>
              <a:chExt cx="1143000" cy="1371600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7071341" y="2743200"/>
                <a:ext cx="1143000" cy="13716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/>
                  <a:t/>
                </a:r>
                <a:br>
                  <a:rPr lang="en-US" sz="2000" b="1" dirty="0" smtClean="0"/>
                </a:br>
                <a:r>
                  <a:rPr lang="en-US" sz="2000" b="1" dirty="0" smtClean="0"/>
                  <a:t/>
                </a:r>
                <a:br>
                  <a:rPr lang="en-US" sz="2000" b="1" dirty="0" smtClean="0"/>
                </a:br>
                <a:r>
                  <a:rPr lang="en-US" sz="2000" b="1" dirty="0" smtClean="0"/>
                  <a:t/>
                </a:r>
                <a:br>
                  <a:rPr lang="en-US" sz="2000" b="1" dirty="0" smtClean="0"/>
                </a:br>
                <a:r>
                  <a:rPr lang="en-US" sz="2000" b="1" dirty="0" smtClean="0"/>
                  <a:t>DEMO</a:t>
                </a:r>
                <a:endParaRPr lang="en-US" sz="2000" b="1" dirty="0"/>
              </a:p>
            </p:txBody>
          </p:sp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05299" y="2987934"/>
                <a:ext cx="675084" cy="675084"/>
              </a:xfrm>
              <a:prstGeom prst="rect">
                <a:avLst/>
              </a:prstGeom>
            </p:spPr>
          </p:pic>
        </p:grpSp>
      </p:grp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8792727" y="6461614"/>
            <a:ext cx="160773" cy="335565"/>
            <a:chOff x="5112" y="-903"/>
            <a:chExt cx="413" cy="861"/>
          </a:xfrm>
          <a:solidFill>
            <a:schemeClr val="bg1"/>
          </a:solidFill>
        </p:grpSpPr>
        <p:grpSp>
          <p:nvGrpSpPr>
            <p:cNvPr id="13" name="Group 12"/>
            <p:cNvGrpSpPr>
              <a:grpSpLocks/>
            </p:cNvGrpSpPr>
            <p:nvPr userDrawn="1"/>
          </p:nvGrpSpPr>
          <p:grpSpPr bwMode="auto">
            <a:xfrm>
              <a:off x="5112" y="-903"/>
              <a:ext cx="413" cy="861"/>
              <a:chOff x="5112" y="-903"/>
              <a:chExt cx="413" cy="861"/>
            </a:xfrm>
            <a:grpFill/>
          </p:grpSpPr>
          <p:sp>
            <p:nvSpPr>
              <p:cNvPr id="14" name="Freeform 13"/>
              <p:cNvSpPr>
                <a:spLocks/>
              </p:cNvSpPr>
              <p:nvPr userDrawn="1"/>
            </p:nvSpPr>
            <p:spPr bwMode="auto">
              <a:xfrm>
                <a:off x="5112" y="-455"/>
                <a:ext cx="413" cy="413"/>
              </a:xfrm>
              <a:custGeom>
                <a:avLst/>
                <a:gdLst>
                  <a:gd name="T0" fmla="+- 0 5239 5112"/>
                  <a:gd name="T1" fmla="*/ T0 w 413"/>
                  <a:gd name="T2" fmla="+- 0 -455 -455"/>
                  <a:gd name="T3" fmla="*/ -455 h 413"/>
                  <a:gd name="T4" fmla="+- 0 5112 5112"/>
                  <a:gd name="T5" fmla="*/ T4 w 413"/>
                  <a:gd name="T6" fmla="+- 0 -329 -455"/>
                  <a:gd name="T7" fmla="*/ -329 h 413"/>
                  <a:gd name="T8" fmla="+- 0 5112 5112"/>
                  <a:gd name="T9" fmla="*/ T8 w 413"/>
                  <a:gd name="T10" fmla="+- 0 -42 -455"/>
                  <a:gd name="T11" fmla="*/ -42 h 413"/>
                  <a:gd name="T12" fmla="+- 0 5525 5112"/>
                  <a:gd name="T13" fmla="*/ T12 w 413"/>
                  <a:gd name="T14" fmla="+- 0 -455 -455"/>
                  <a:gd name="T15" fmla="*/ -455 h 413"/>
                  <a:gd name="T16" fmla="+- 0 5239 5112"/>
                  <a:gd name="T17" fmla="*/ T16 w 413"/>
                  <a:gd name="T18" fmla="+- 0 -455 -455"/>
                  <a:gd name="T19" fmla="*/ -455 h 41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  <a:cxn ang="0">
                    <a:pos x="T17" y="T19"/>
                  </a:cxn>
                </a:cxnLst>
                <a:rect l="0" t="0" r="r" b="b"/>
                <a:pathLst>
                  <a:path w="413" h="413">
                    <a:moveTo>
                      <a:pt x="127" y="0"/>
                    </a:moveTo>
                    <a:lnTo>
                      <a:pt x="0" y="126"/>
                    </a:lnTo>
                    <a:lnTo>
                      <a:pt x="0" y="413"/>
                    </a:lnTo>
                    <a:lnTo>
                      <a:pt x="413" y="0"/>
                    </a:lnTo>
                    <a:lnTo>
                      <a:pt x="12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15" name="Group 14"/>
              <p:cNvGrpSpPr>
                <a:grpSpLocks/>
              </p:cNvGrpSpPr>
              <p:nvPr userDrawn="1"/>
            </p:nvGrpSpPr>
            <p:grpSpPr bwMode="auto">
              <a:xfrm>
                <a:off x="5112" y="-903"/>
                <a:ext cx="413" cy="413"/>
                <a:chOff x="5112" y="-903"/>
                <a:chExt cx="413" cy="413"/>
              </a:xfrm>
              <a:grpFill/>
            </p:grpSpPr>
            <p:sp>
              <p:nvSpPr>
                <p:cNvPr id="16" name="Freeform 15"/>
                <p:cNvSpPr>
                  <a:spLocks/>
                </p:cNvSpPr>
                <p:nvPr userDrawn="1"/>
              </p:nvSpPr>
              <p:spPr bwMode="auto">
                <a:xfrm>
                  <a:off x="5112" y="-903"/>
                  <a:ext cx="413" cy="413"/>
                </a:xfrm>
                <a:custGeom>
                  <a:avLst/>
                  <a:gdLst>
                    <a:gd name="T0" fmla="+- 0 5238 5112"/>
                    <a:gd name="T1" fmla="*/ T0 w 413"/>
                    <a:gd name="T2" fmla="+- 0 -490 -903"/>
                    <a:gd name="T3" fmla="*/ -490 h 413"/>
                    <a:gd name="T4" fmla="+- 0 5525 5112"/>
                    <a:gd name="T5" fmla="*/ T4 w 413"/>
                    <a:gd name="T6" fmla="+- 0 -490 -903"/>
                    <a:gd name="T7" fmla="*/ -490 h 413"/>
                    <a:gd name="T8" fmla="+- 0 5112 5112"/>
                    <a:gd name="T9" fmla="*/ T8 w 413"/>
                    <a:gd name="T10" fmla="+- 0 -903 -903"/>
                    <a:gd name="T11" fmla="*/ -903 h 413"/>
                    <a:gd name="T12" fmla="+- 0 5112 5112"/>
                    <a:gd name="T13" fmla="*/ T12 w 413"/>
                    <a:gd name="T14" fmla="+- 0 -616 -903"/>
                    <a:gd name="T15" fmla="*/ -616 h 413"/>
                    <a:gd name="T16" fmla="+- 0 5238 5112"/>
                    <a:gd name="T17" fmla="*/ T16 w 413"/>
                    <a:gd name="T18" fmla="+- 0 -490 -903"/>
                    <a:gd name="T19" fmla="*/ -490 h 41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  <a:cxn ang="0">
                      <a:pos x="T17" y="T19"/>
                    </a:cxn>
                  </a:cxnLst>
                  <a:rect l="0" t="0" r="r" b="b"/>
                  <a:pathLst>
                    <a:path w="413" h="413">
                      <a:moveTo>
                        <a:pt x="126" y="413"/>
                      </a:moveTo>
                      <a:lnTo>
                        <a:pt x="413" y="413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126" y="41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rot="0" vert="horz" wrap="square" lIns="91440" tIns="45720" rIns="91440" bIns="45720" anchor="t" anchorCtr="0" upright="1">
                  <a:noAutofit/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8032892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000" dirty="0" smtClean="0"/>
              <a:t>Resources</a:t>
            </a:r>
            <a:endParaRPr lang="en-US" sz="30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OpenID Connect: </a:t>
            </a:r>
            <a:r>
              <a:rPr lang="en-US" sz="2000" dirty="0" smtClean="0">
                <a:hlinkClick r:id="rId3"/>
              </a:rPr>
              <a:t>http</a:t>
            </a:r>
            <a:r>
              <a:rPr lang="en-US" sz="2000" dirty="0">
                <a:hlinkClick r:id="rId3"/>
              </a:rPr>
              <a:t>://openid.net/connect</a:t>
            </a:r>
            <a:r>
              <a:rPr lang="en-US" sz="2000" dirty="0" smtClean="0">
                <a:hlinkClick r:id="rId3"/>
              </a:rPr>
              <a:t>/</a:t>
            </a:r>
            <a:endParaRPr lang="en-US" sz="2000" dirty="0"/>
          </a:p>
          <a:p>
            <a:r>
              <a:rPr lang="en-US" sz="2000" dirty="0" smtClean="0"/>
              <a:t>OpenID Connect Libraries: </a:t>
            </a:r>
            <a:r>
              <a:rPr lang="en-US" sz="2000" dirty="0" smtClean="0">
                <a:hlinkClick r:id="rId4"/>
              </a:rPr>
              <a:t>http</a:t>
            </a:r>
            <a:r>
              <a:rPr lang="en-US" sz="2000" dirty="0">
                <a:hlinkClick r:id="rId4"/>
              </a:rPr>
              <a:t>://openid.net/developers/libraries</a:t>
            </a:r>
            <a:r>
              <a:rPr lang="en-US" sz="2000" dirty="0" smtClean="0">
                <a:hlinkClick r:id="rId4"/>
              </a:rPr>
              <a:t>/</a:t>
            </a:r>
            <a:endParaRPr lang="en-US" sz="2000" dirty="0"/>
          </a:p>
          <a:p>
            <a:endParaRPr lang="en-US" sz="2000" dirty="0" smtClean="0"/>
          </a:p>
          <a:p>
            <a:r>
              <a:rPr lang="en-US" sz="2000" dirty="0" err="1" smtClean="0"/>
              <a:t>IdentityServer</a:t>
            </a:r>
            <a:r>
              <a:rPr lang="en-US" sz="2000" dirty="0" smtClean="0"/>
              <a:t>: </a:t>
            </a:r>
            <a:r>
              <a:rPr lang="en-US" sz="2000" dirty="0">
                <a:hlinkClick r:id="rId5"/>
              </a:rPr>
              <a:t>https://github.com/IdentityServer</a:t>
            </a:r>
            <a:endParaRPr lang="en-US" sz="2000" dirty="0"/>
          </a:p>
          <a:p>
            <a:r>
              <a:rPr lang="en-US" sz="2000" dirty="0" err="1" smtClean="0"/>
              <a:t>IdentityServer</a:t>
            </a:r>
            <a:r>
              <a:rPr lang="en-US" sz="2000" dirty="0" smtClean="0"/>
              <a:t> Samples: </a:t>
            </a:r>
            <a:r>
              <a:rPr lang="en-US" sz="2000" dirty="0">
                <a:hlinkClick r:id="rId6"/>
              </a:rPr>
              <a:t>https://github.com/IdentityServer/IdentityServer3.Samples/</a:t>
            </a:r>
            <a:endParaRPr lang="en-US" sz="2000" dirty="0"/>
          </a:p>
          <a:p>
            <a:endParaRPr lang="en-US" sz="2000" dirty="0" smtClean="0"/>
          </a:p>
          <a:p>
            <a:r>
              <a:rPr lang="en-US" sz="2000" dirty="0"/>
              <a:t>OAuth for ASP.NET: </a:t>
            </a:r>
            <a:r>
              <a:rPr lang="en-US" sz="2000" dirty="0">
                <a:hlinkClick r:id="rId7"/>
              </a:rPr>
              <a:t>http://www.oauthforaspnet.com</a:t>
            </a:r>
            <a:r>
              <a:rPr lang="en-US" sz="2000" dirty="0" smtClean="0">
                <a:hlinkClick r:id="rId7"/>
              </a:rPr>
              <a:t>/</a:t>
            </a:r>
            <a:endParaRPr lang="en-US" sz="2000" dirty="0" smtClean="0"/>
          </a:p>
          <a:p>
            <a:r>
              <a:rPr lang="en-US" sz="2000" dirty="0"/>
              <a:t>JSON Web Tokens: </a:t>
            </a:r>
            <a:r>
              <a:rPr lang="en-US" sz="2000" dirty="0">
                <a:hlinkClick r:id="rId8"/>
              </a:rPr>
              <a:t>https://jwt.io</a:t>
            </a:r>
            <a:r>
              <a:rPr lang="en-US" sz="2000" dirty="0" smtClean="0">
                <a:hlinkClick r:id="rId8"/>
              </a:rPr>
              <a:t>/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52078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0799"/>
          <a:stretch/>
        </p:blipFill>
        <p:spPr>
          <a:xfrm>
            <a:off x="0" y="6400800"/>
            <a:ext cx="9144000" cy="457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Authentication Using OpenID Connect and </a:t>
            </a:r>
            <a:r>
              <a:rPr lang="en-US" b="1" dirty="0" smtClean="0"/>
              <a:t>OAuth2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/>
              <a:t>Mark A. Wilson</a:t>
            </a:r>
            <a:br>
              <a:rPr lang="en-US" sz="2000" b="1" dirty="0" smtClean="0"/>
            </a:br>
            <a:r>
              <a:rPr lang="en-US" sz="2000" dirty="0" smtClean="0"/>
              <a:t>Senior Developer</a:t>
            </a:r>
            <a:br>
              <a:rPr lang="en-US" sz="2000" dirty="0" smtClean="0"/>
            </a:br>
            <a:r>
              <a:rPr lang="en-US" sz="2000" dirty="0" smtClean="0"/>
              <a:t>MarkW@LogicalAdvantage.com</a:t>
            </a:r>
          </a:p>
          <a:p>
            <a:r>
              <a:rPr lang="en-US" sz="2000" dirty="0"/>
              <a:t>www.DeveloperInfra.com</a:t>
            </a:r>
            <a:br>
              <a:rPr lang="en-US" sz="2000" dirty="0"/>
            </a:br>
            <a:r>
              <a:rPr lang="en-US" sz="2000" dirty="0"/>
              <a:t>@</a:t>
            </a:r>
            <a:r>
              <a:rPr lang="en-US" sz="2000" dirty="0" err="1"/>
              <a:t>DeveloperInfra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161024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Authentication Using Tokens for AngularJS, </a:t>
            </a:r>
            <a:r>
              <a:rPr lang="en-US" dirty="0" smtClean="0"/>
              <a:t>OWIN,</a:t>
            </a:r>
            <a:br>
              <a:rPr lang="en-US" dirty="0" smtClean="0"/>
            </a:br>
            <a:r>
              <a:rPr lang="en-US" dirty="0" smtClean="0"/>
              <a:t>ASP.NET </a:t>
            </a:r>
            <a:r>
              <a:rPr lang="en-US" dirty="0"/>
              <a:t>Web API &amp; Identity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3618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AngularJS Authentication Demo</a:t>
            </a:r>
            <a:endParaRPr lang="en-US" sz="4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http://bitoftech.net/2014/06/01/token-based-authentication-asp-net-web-api-2-owin-asp-net-identity/</a:t>
            </a:r>
            <a:endParaRPr lang="en-US" sz="1000" dirty="0" smtClean="0"/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sz="half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70" y="1825625"/>
            <a:ext cx="7420422" cy="4352925"/>
          </a:xfrm>
        </p:spPr>
      </p:pic>
    </p:spTree>
    <p:extLst>
      <p:ext uri="{BB962C8B-B14F-4D97-AF65-F5344CB8AC3E}">
        <p14:creationId xmlns:p14="http://schemas.microsoft.com/office/powerpoint/2010/main" val="82818058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Open Web Interface for .</a:t>
            </a:r>
            <a:r>
              <a:rPr lang="en-US" sz="4000" dirty="0" smtClean="0"/>
              <a:t>NET</a:t>
            </a:r>
            <a:endParaRPr lang="en-US" sz="40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25625"/>
            <a:ext cx="3886200" cy="1818741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A </a:t>
            </a:r>
            <a:r>
              <a:rPr lang="en-US" sz="2000" i="1" dirty="0" smtClean="0"/>
              <a:t>specification</a:t>
            </a:r>
            <a:r>
              <a:rPr lang="en-US" sz="2000" dirty="0" smtClean="0"/>
              <a:t>, not a framework</a:t>
            </a:r>
          </a:p>
          <a:p>
            <a:r>
              <a:rPr lang="en-US" sz="2000" dirty="0" smtClean="0"/>
              <a:t>A </a:t>
            </a:r>
            <a:r>
              <a:rPr lang="en-US" sz="2000" dirty="0"/>
              <a:t>standard for an interface between .NET web applications and web </a:t>
            </a:r>
            <a:r>
              <a:rPr lang="en-US" sz="2000" dirty="0" smtClean="0"/>
              <a:t>servers</a:t>
            </a:r>
          </a:p>
          <a:p>
            <a:r>
              <a:rPr lang="en-US" sz="2000" dirty="0" smtClean="0"/>
              <a:t>Decouple the </a:t>
            </a:r>
            <a:r>
              <a:rPr lang="en-US" sz="2000" dirty="0"/>
              <a:t>application </a:t>
            </a:r>
            <a:r>
              <a:rPr lang="en-US" sz="2000" dirty="0" smtClean="0"/>
              <a:t>from the [IIS] server</a:t>
            </a:r>
          </a:p>
          <a:p>
            <a:r>
              <a:rPr lang="en-US" sz="2000" dirty="0" smtClean="0"/>
              <a:t>Encourage development of simple and lightweight modules</a:t>
            </a:r>
          </a:p>
          <a:p>
            <a:r>
              <a:rPr lang="en-US" sz="2000" dirty="0"/>
              <a:t>Project Katana is OWIN implementations for Microsoft servers and frameworks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en.wikipedia.org</a:t>
            </a:r>
            <a:r>
              <a:rPr lang="en-US" sz="1000" dirty="0">
                <a:hlinkClick r:id="rId3"/>
              </a:rPr>
              <a:t>/wiki/</a:t>
            </a:r>
            <a:r>
              <a:rPr lang="en-US" sz="1000" dirty="0" err="1">
                <a:hlinkClick r:id="rId3"/>
              </a:rPr>
              <a:t>Open_Web_Interface_for_.NET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210118287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Project Katana</a:t>
            </a:r>
            <a:endParaRPr lang="en-US" sz="4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2"/>
              </a:rPr>
              <a:t>http://</a:t>
            </a:r>
            <a:r>
              <a:rPr lang="en-US" sz="1000" dirty="0" err="1">
                <a:hlinkClick r:id="rId2"/>
              </a:rPr>
              <a:t>www.asp.net</a:t>
            </a:r>
            <a:r>
              <a:rPr lang="en-US" sz="1000" dirty="0">
                <a:hlinkClick r:id="rId2"/>
              </a:rPr>
              <a:t>/</a:t>
            </a:r>
            <a:r>
              <a:rPr lang="en-US" sz="1000" dirty="0" err="1">
                <a:hlinkClick r:id="rId2"/>
              </a:rPr>
              <a:t>aspnet</a:t>
            </a:r>
            <a:r>
              <a:rPr lang="en-US" sz="1000" dirty="0">
                <a:hlinkClick r:id="rId2"/>
              </a:rPr>
              <a:t>/overview/</a:t>
            </a:r>
            <a:r>
              <a:rPr lang="en-US" sz="1000" dirty="0" err="1">
                <a:hlinkClick r:id="rId2"/>
              </a:rPr>
              <a:t>owin</a:t>
            </a:r>
            <a:r>
              <a:rPr lang="en-US" sz="1000" dirty="0">
                <a:hlinkClick r:id="rId2"/>
              </a:rPr>
              <a:t>-and-katana/an-overview-of-project-katana</a:t>
            </a:r>
            <a:endParaRPr lang="en-US" sz="1000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 set of OWIN components built by Microsoft</a:t>
            </a:r>
          </a:p>
          <a:p>
            <a:r>
              <a:rPr lang="en-US" sz="2000" dirty="0"/>
              <a:t>Enables ASP.NET applications to be flexible, portable, lightweight, and provide better performance</a:t>
            </a:r>
          </a:p>
          <a:p>
            <a:r>
              <a:rPr lang="en-US" sz="2000" dirty="0"/>
              <a:t>Host – An executable process</a:t>
            </a:r>
          </a:p>
          <a:p>
            <a:r>
              <a:rPr lang="en-US" sz="2000" dirty="0"/>
              <a:t>Server – Opens network sockets</a:t>
            </a:r>
          </a:p>
          <a:p>
            <a:r>
              <a:rPr lang="en-US" sz="2000" dirty="0"/>
              <a:t>Middleware – Pipeline of OWIN components</a:t>
            </a:r>
          </a:p>
          <a:p>
            <a:r>
              <a:rPr lang="en-US" sz="2000" dirty="0"/>
              <a:t>Application – Your </a:t>
            </a:r>
            <a:r>
              <a:rPr lang="en-US" sz="2000" dirty="0" smtClean="0"/>
              <a:t>code</a:t>
            </a:r>
            <a:endParaRPr lang="en-US" sz="2000" dirty="0"/>
          </a:p>
        </p:txBody>
      </p:sp>
      <p:graphicFrame>
        <p:nvGraphicFramePr>
          <p:cNvPr id="9" name="Content Placeholder 11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99861373"/>
              </p:ext>
            </p:extLst>
          </p:nvPr>
        </p:nvGraphicFramePr>
        <p:xfrm>
          <a:off x="4629150" y="1825625"/>
          <a:ext cx="38862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709935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3" grpId="0" uiExpand="1" build="p"/>
      <p:bldGraphic spid="9" grpId="0" uiExpand="1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OAuth 2.0</a:t>
            </a:r>
            <a:endParaRPr lang="en-US" sz="4000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Authorization framework</a:t>
            </a:r>
          </a:p>
          <a:p>
            <a:r>
              <a:rPr lang="en-US" sz="2000" dirty="0"/>
              <a:t>Began in November 2006 when Blaine Cook was developing the Twitter OpenID implementation</a:t>
            </a:r>
          </a:p>
          <a:p>
            <a:r>
              <a:rPr lang="en-US" sz="2000" dirty="0"/>
              <a:t>OAuth 1.0 – April 2010</a:t>
            </a:r>
          </a:p>
          <a:p>
            <a:r>
              <a:rPr lang="en-US" sz="2000" dirty="0"/>
              <a:t>OAuth 2.0 – October 2012</a:t>
            </a:r>
          </a:p>
          <a:p>
            <a:r>
              <a:rPr lang="en-US" sz="2000" dirty="0"/>
              <a:t>Allows </a:t>
            </a:r>
            <a:r>
              <a:rPr lang="en-US" sz="2000" i="1" dirty="0"/>
              <a:t>access tokens</a:t>
            </a:r>
            <a:r>
              <a:rPr lang="en-US" sz="2000" dirty="0"/>
              <a:t> be issued to third-party clients/websites</a:t>
            </a:r>
          </a:p>
          <a:p>
            <a:r>
              <a:rPr lang="en-US" sz="2000" dirty="0"/>
              <a:t>Not without its critics and controversy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en.wikipedia.org</a:t>
            </a:r>
            <a:r>
              <a:rPr lang="en-US" sz="1000" dirty="0">
                <a:hlinkClick r:id="rId3"/>
              </a:rPr>
              <a:t>/wiki/OAuth</a:t>
            </a:r>
            <a:endParaRPr lang="en-US" sz="1000" dirty="0" smtClean="0"/>
          </a:p>
        </p:txBody>
      </p:sp>
      <p:pic>
        <p:nvPicPr>
          <p:cNvPr id="12" name="Content Placeholder 15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25625"/>
            <a:ext cx="3886200" cy="3899801"/>
          </a:xfrm>
        </p:spPr>
      </p:pic>
    </p:spTree>
    <p:extLst>
      <p:ext uri="{BB962C8B-B14F-4D97-AF65-F5344CB8AC3E}">
        <p14:creationId xmlns:p14="http://schemas.microsoft.com/office/powerpoint/2010/main" val="77450177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build="p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OAuth 2.0</a:t>
            </a:r>
            <a:endParaRPr lang="en-US" sz="4000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Does not support signature, encryption, channel binding, or client </a:t>
            </a:r>
            <a:r>
              <a:rPr lang="en-US" sz="2000" dirty="0" smtClean="0"/>
              <a:t>verification.</a:t>
            </a:r>
          </a:p>
          <a:p>
            <a:r>
              <a:rPr lang="en-US" sz="2000" dirty="0" smtClean="0"/>
              <a:t>Relies </a:t>
            </a:r>
            <a:r>
              <a:rPr lang="en-US" sz="2000" dirty="0"/>
              <a:t>completely on Transport Layer Security (TLS) / Secure Sockets Layer (SSL).</a:t>
            </a:r>
          </a:p>
          <a:p>
            <a:r>
              <a:rPr lang="en-US" sz="2000" dirty="0"/>
              <a:t>“Covert Redirect” involving the </a:t>
            </a:r>
            <a:r>
              <a:rPr lang="en-US" sz="2000" dirty="0" err="1"/>
              <a:t>redirect_uri</a:t>
            </a:r>
            <a:r>
              <a:rPr lang="en-US" sz="2000" dirty="0"/>
              <a:t>.</a:t>
            </a:r>
          </a:p>
          <a:p>
            <a:r>
              <a:rPr lang="en-US" sz="2000" dirty="0"/>
              <a:t>Phishing site attacks.</a:t>
            </a:r>
          </a:p>
          <a:p>
            <a:r>
              <a:rPr lang="en-US" sz="2000" dirty="0" err="1"/>
              <a:t>Eran</a:t>
            </a:r>
            <a:r>
              <a:rPr lang="en-US" sz="2000" dirty="0"/>
              <a:t> Hammer resigned as lead author in July 2012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“OAuth 2.0 is not an authentication protocol.”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460FD-32A0-43FA-84A7-18213DDD14E0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LogicalAdvantage.com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" y="6150958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en.wikipedia.org</a:t>
            </a:r>
            <a:r>
              <a:rPr lang="en-US" sz="1000" dirty="0">
                <a:hlinkClick r:id="rId3"/>
              </a:rPr>
              <a:t>/wiki/OAuth</a:t>
            </a:r>
            <a:endParaRPr lang="en-US" sz="1000" dirty="0" smtClean="0"/>
          </a:p>
        </p:txBody>
      </p:sp>
      <p:pic>
        <p:nvPicPr>
          <p:cNvPr id="12" name="Content Placeholder 15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25625"/>
            <a:ext cx="3886200" cy="3899801"/>
          </a:xfrm>
        </p:spPr>
      </p:pic>
      <p:pic>
        <p:nvPicPr>
          <p:cNvPr id="10" name="Picture 9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7952" y="5752432"/>
            <a:ext cx="1270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47245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theme/theme1.xml><?xml version="1.0" encoding="utf-8"?>
<a:theme xmlns:a="http://schemas.openxmlformats.org/drawingml/2006/main" name="LA Theme">
  <a:themeElements>
    <a:clrScheme name="LA Theme">
      <a:dk1>
        <a:srgbClr val="000000"/>
      </a:dk1>
      <a:lt1>
        <a:sysClr val="window" lastClr="FFFFFF"/>
      </a:lt1>
      <a:dk2>
        <a:srgbClr val="216BB0"/>
      </a:dk2>
      <a:lt2>
        <a:srgbClr val="6ABBF2"/>
      </a:lt2>
      <a:accent1>
        <a:srgbClr val="0C5998"/>
      </a:accent1>
      <a:accent2>
        <a:srgbClr val="1D74AE"/>
      </a:accent2>
      <a:accent3>
        <a:srgbClr val="1699E5"/>
      </a:accent3>
      <a:accent4>
        <a:srgbClr val="1999E5"/>
      </a:accent4>
      <a:accent5>
        <a:srgbClr val="A3D6F4"/>
      </a:accent5>
      <a:accent6>
        <a:srgbClr val="E0F1FB"/>
      </a:accent6>
      <a:hlink>
        <a:srgbClr val="216BB0"/>
      </a:hlink>
      <a:folHlink>
        <a:srgbClr val="216BB0"/>
      </a:folHlink>
    </a:clrScheme>
    <a:fontScheme name="Custom 1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A Theme" id="{0C93987E-19EF-47DC-ABCB-DA46CD96193E}" vid="{F0AFC36C-FD12-45F5-8613-E451BB7BE6D8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2bd6a0b-236f-44b1-ac7f-67f2a6e3680e">
      <UserInfo>
        <DisplayName/>
        <AccountId xsi:nil="true"/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53CAEEC71667408ACC02BEB548A56D" ma:contentTypeVersion="3" ma:contentTypeDescription="Create a new document." ma:contentTypeScope="" ma:versionID="23e8bb0a33c755905e614742b2783bde">
  <xsd:schema xmlns:xsd="http://www.w3.org/2001/XMLSchema" xmlns:xs="http://www.w3.org/2001/XMLSchema" xmlns:p="http://schemas.microsoft.com/office/2006/metadata/properties" xmlns:ns2="02bd6a0b-236f-44b1-ac7f-67f2a6e3680e" targetNamespace="http://schemas.microsoft.com/office/2006/metadata/properties" ma:root="true" ma:fieldsID="20181650eebda15223e229eaffbf1bc2" ns2:_="">
    <xsd:import namespace="02bd6a0b-236f-44b1-ac7f-67f2a6e3680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bd6a0b-236f-44b1-ac7f-67f2a6e3680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FFED9E6-C1C9-45CE-A712-0F2214214312}">
  <ds:schemaRefs>
    <ds:schemaRef ds:uri="http://www.w3.org/XML/1998/namespace"/>
    <ds:schemaRef ds:uri="http://schemas.microsoft.com/office/2006/documentManagement/types"/>
    <ds:schemaRef ds:uri="02bd6a0b-236f-44b1-ac7f-67f2a6e3680e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BC9EB5D-DC28-4690-95B6-F37F944D14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A78D05-A060-47BA-B22C-38E836AA91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2bd6a0b-236f-44b1-ac7f-67f2a6e368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6519</TotalTime>
  <Words>850</Words>
  <Application>Microsoft Macintosh PowerPoint</Application>
  <PresentationFormat>On-screen Show (4:3)</PresentationFormat>
  <Paragraphs>278</Paragraphs>
  <Slides>38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Calibri</vt:lpstr>
      <vt:lpstr>Calibri Light</vt:lpstr>
      <vt:lpstr>PT Sans</vt:lpstr>
      <vt:lpstr>Arial</vt:lpstr>
      <vt:lpstr>LA Theme</vt:lpstr>
      <vt:lpstr>Office Theme</vt:lpstr>
      <vt:lpstr>PowerPoint Presentation</vt:lpstr>
      <vt:lpstr>Mark A. Wilson</vt:lpstr>
      <vt:lpstr>Logical Advantage</vt:lpstr>
      <vt:lpstr>Authentication Using Tokens for AngularJS, OWIN, ASP.NET Web API &amp; Identity</vt:lpstr>
      <vt:lpstr>AngularJS Authentication Demo</vt:lpstr>
      <vt:lpstr>Open Web Interface for .NET</vt:lpstr>
      <vt:lpstr>Project Katana</vt:lpstr>
      <vt:lpstr>OAuth 2.0</vt:lpstr>
      <vt:lpstr>OAuth 2.0</vt:lpstr>
      <vt:lpstr>Pseudo-Authentication using OAuth</vt:lpstr>
      <vt:lpstr>Project Katana</vt:lpstr>
      <vt:lpstr>Is it worth it?</vt:lpstr>
      <vt:lpstr>Modern Applications</vt:lpstr>
      <vt:lpstr>This happened…</vt:lpstr>
      <vt:lpstr>The Big Picture</vt:lpstr>
      <vt:lpstr>Security Protocols</vt:lpstr>
      <vt:lpstr>Security Concerns</vt:lpstr>
      <vt:lpstr>Security Assertion Markup Language</vt:lpstr>
      <vt:lpstr>OpenID Connect</vt:lpstr>
      <vt:lpstr>PowerPoint Presentation</vt:lpstr>
      <vt:lpstr>Better Together</vt:lpstr>
      <vt:lpstr>Authentication Using OpenID Connect and OAuth2</vt:lpstr>
      <vt:lpstr>OpenID Connect</vt:lpstr>
      <vt:lpstr>OpenID Connect</vt:lpstr>
      <vt:lpstr>OpenID Connect</vt:lpstr>
      <vt:lpstr>Flows</vt:lpstr>
      <vt:lpstr>Implicit Flow</vt:lpstr>
      <vt:lpstr>Identity Token</vt:lpstr>
      <vt:lpstr>Getting Started</vt:lpstr>
      <vt:lpstr>Getting Started</vt:lpstr>
      <vt:lpstr>IdentityServer</vt:lpstr>
      <vt:lpstr>Getting Started</vt:lpstr>
      <vt:lpstr>Getting Started</vt:lpstr>
      <vt:lpstr>Getting Started</vt:lpstr>
      <vt:lpstr>Getting Started</vt:lpstr>
      <vt:lpstr>PowerPoint Presentation</vt:lpstr>
      <vt:lpstr>Resources</vt:lpstr>
      <vt:lpstr>Authentication Using OpenID Connect and OAuth2</vt:lpstr>
    </vt:vector>
  </TitlesOfParts>
  <Company>CGR Creative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Julio Colmenares</dc:creator>
  <cp:lastModifiedBy>Mark Wilson</cp:lastModifiedBy>
  <cp:revision>328</cp:revision>
  <cp:lastPrinted>2015-07-09T15:18:07Z</cp:lastPrinted>
  <dcterms:created xsi:type="dcterms:W3CDTF">2014-11-26T17:14:01Z</dcterms:created>
  <dcterms:modified xsi:type="dcterms:W3CDTF">2016-07-16T18:48:40Z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0x010100F853CAEEC71667408ACC02BEB548A56D</vt:lpwstr>
  </property>
</Properties>
</file>

<file path=docProps/thumbnail.jpeg>
</file>